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64" r:id="rId6"/>
    <p:sldId id="275" r:id="rId7"/>
    <p:sldId id="265" r:id="rId8"/>
    <p:sldId id="266" r:id="rId9"/>
    <p:sldId id="267" r:id="rId10"/>
    <p:sldId id="278" r:id="rId11"/>
    <p:sldId id="276" r:id="rId12"/>
    <p:sldId id="268" r:id="rId13"/>
    <p:sldId id="277" r:id="rId14"/>
    <p:sldId id="269" r:id="rId15"/>
    <p:sldId id="279" r:id="rId16"/>
    <p:sldId id="270" r:id="rId17"/>
    <p:sldId id="271" r:id="rId18"/>
    <p:sldId id="272" r:id="rId19"/>
    <p:sldId id="273" r:id="rId20"/>
    <p:sldId id="259" r:id="rId21"/>
    <p:sldId id="274" r:id="rId22"/>
    <p:sldId id="281" r:id="rId23"/>
    <p:sldId id="280" r:id="rId24"/>
    <p:sldId id="260" r:id="rId25"/>
    <p:sldId id="283" r:id="rId26"/>
    <p:sldId id="261" r:id="rId27"/>
    <p:sldId id="284" r:id="rId28"/>
    <p:sldId id="282" r:id="rId29"/>
    <p:sldId id="285" r:id="rId30"/>
    <p:sldId id="286" r:id="rId31"/>
    <p:sldId id="28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_rels/data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image" Target="../media/image2.png"/></Relationships>
</file>

<file path=ppt/diagrams/_rels/data4.xml.rels><?xml version="1.0" encoding="UTF-8" standalone="yes"?>
<Relationships xmlns="http://schemas.openxmlformats.org/package/2006/relationships"><Relationship Id="rId1" Type="http://schemas.openxmlformats.org/officeDocument/2006/relationships/image" Target="../media/image4.png"/></Relationships>
</file>

<file path=ppt/diagrams/_rels/data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diagrams/_rels/drawing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image" Target="../media/image2.png"/></Relationships>
</file>

<file path=ppt/diagrams/_rels/drawing4.xml.rels><?xml version="1.0" encoding="UTF-8" standalone="yes"?>
<Relationships xmlns="http://schemas.openxmlformats.org/package/2006/relationships"><Relationship Id="rId1" Type="http://schemas.openxmlformats.org/officeDocument/2006/relationships/image" Target="../media/image4.png"/></Relationships>
</file>

<file path=ppt/diagrams/_rels/drawing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68A605-BB27-458D-87F8-BFA8D71EE89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641DD1D-DBCA-4F3F-92CA-85980EAB4EE3}">
      <dgm:prSet/>
      <dgm:spPr>
        <a:solidFill>
          <a:srgbClr val="002060"/>
        </a:solidFill>
      </dgm:spPr>
      <dgm:t>
        <a:bodyPr/>
        <a:lstStyle/>
        <a:p>
          <a:pPr algn="ctr" rtl="0"/>
          <a:r>
            <a:rPr lang="es-CO" dirty="0" smtClean="0"/>
            <a:t>introducción: Un atleta salió a recorrer su país y en su largo caminar tuvo que atravesar diversos obstáculos; calor, frío, lluvia, sol, y cuando llegó a la ansiada meta fue entrevistado y le preguntaron: ¿Cual fue el mayor obstáculo que tuviste que atravesar? y él respondió: </a:t>
          </a:r>
        </a:p>
        <a:p>
          <a:pPr algn="ctr" rtl="0"/>
          <a:r>
            <a:rPr lang="es-CO" dirty="0" smtClean="0"/>
            <a:t>Mi mayor obstáculo fueron las piedritas pequeñas que se metían dentro de mis zapatos. Traduciendo esto a nuestro lenguaje espiritual diríamos que las piedritas pequeñas son como las "zorras pequeñas".</a:t>
          </a:r>
          <a:endParaRPr lang="es-CO" dirty="0"/>
        </a:p>
      </dgm:t>
    </dgm:pt>
    <dgm:pt modelId="{FEC33795-BF88-45FE-A661-9C399885A9FF}" type="parTrans" cxnId="{33982BBF-9EDC-4AD8-9C0F-9F13783291FC}">
      <dgm:prSet/>
      <dgm:spPr/>
      <dgm:t>
        <a:bodyPr/>
        <a:lstStyle/>
        <a:p>
          <a:endParaRPr lang="es-CO"/>
        </a:p>
      </dgm:t>
    </dgm:pt>
    <dgm:pt modelId="{AEEACBC6-8E5C-479D-B003-FA8D3E583C61}" type="sibTrans" cxnId="{33982BBF-9EDC-4AD8-9C0F-9F13783291FC}">
      <dgm:prSet/>
      <dgm:spPr/>
      <dgm:t>
        <a:bodyPr/>
        <a:lstStyle/>
        <a:p>
          <a:endParaRPr lang="es-CO"/>
        </a:p>
      </dgm:t>
    </dgm:pt>
    <dgm:pt modelId="{22B04FF6-1998-4948-91A0-0B7FDFE0E237}" type="pres">
      <dgm:prSet presAssocID="{B268A605-BB27-458D-87F8-BFA8D71EE89D}" presName="linear" presStyleCnt="0">
        <dgm:presLayoutVars>
          <dgm:animLvl val="lvl"/>
          <dgm:resizeHandles val="exact"/>
        </dgm:presLayoutVars>
      </dgm:prSet>
      <dgm:spPr/>
      <dgm:t>
        <a:bodyPr/>
        <a:lstStyle/>
        <a:p>
          <a:endParaRPr lang="es-CO"/>
        </a:p>
      </dgm:t>
    </dgm:pt>
    <dgm:pt modelId="{13B58E5A-56AF-44F9-9897-C6EABCA03FA9}" type="pres">
      <dgm:prSet presAssocID="{3641DD1D-DBCA-4F3F-92CA-85980EAB4EE3}" presName="parentText" presStyleLbl="node1" presStyleIdx="0" presStyleCnt="1">
        <dgm:presLayoutVars>
          <dgm:chMax val="0"/>
          <dgm:bulletEnabled val="1"/>
        </dgm:presLayoutVars>
      </dgm:prSet>
      <dgm:spPr/>
      <dgm:t>
        <a:bodyPr/>
        <a:lstStyle/>
        <a:p>
          <a:endParaRPr lang="es-CO"/>
        </a:p>
      </dgm:t>
    </dgm:pt>
  </dgm:ptLst>
  <dgm:cxnLst>
    <dgm:cxn modelId="{B0477FD5-5663-4AA3-B7BC-65406A4A9B21}" type="presOf" srcId="{3641DD1D-DBCA-4F3F-92CA-85980EAB4EE3}" destId="{13B58E5A-56AF-44F9-9897-C6EABCA03FA9}" srcOrd="0" destOrd="0" presId="urn:microsoft.com/office/officeart/2005/8/layout/vList2"/>
    <dgm:cxn modelId="{33982BBF-9EDC-4AD8-9C0F-9F13783291FC}" srcId="{B268A605-BB27-458D-87F8-BFA8D71EE89D}" destId="{3641DD1D-DBCA-4F3F-92CA-85980EAB4EE3}" srcOrd="0" destOrd="0" parTransId="{FEC33795-BF88-45FE-A661-9C399885A9FF}" sibTransId="{AEEACBC6-8E5C-479D-B003-FA8D3E583C61}"/>
    <dgm:cxn modelId="{17E8073F-EE41-45B2-A13F-26817F0690E3}" type="presOf" srcId="{B268A605-BB27-458D-87F8-BFA8D71EE89D}" destId="{22B04FF6-1998-4948-91A0-0B7FDFE0E237}" srcOrd="0" destOrd="0" presId="urn:microsoft.com/office/officeart/2005/8/layout/vList2"/>
    <dgm:cxn modelId="{786C76C1-A325-41B8-92C3-F148AAF2C6F7}" type="presParOf" srcId="{22B04FF6-1998-4948-91A0-0B7FDFE0E237}" destId="{13B58E5A-56AF-44F9-9897-C6EABCA03F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09CFEB-6D1F-4C69-B2E0-4942D3F488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B4F5B28-7D9D-4DF9-BBD4-85D4AAA78DE0}">
      <dgm:prSet/>
      <dgm:spPr/>
      <dgm:t>
        <a:bodyPr/>
        <a:lstStyle/>
        <a:p>
          <a:pPr algn="ctr" rtl="0"/>
          <a:r>
            <a:rPr lang="es-CO" dirty="0" smtClean="0"/>
            <a:t>Texto Bíblico:</a:t>
          </a:r>
          <a:r>
            <a:rPr lang="es-CO" i="1" dirty="0" smtClean="0"/>
            <a:t> Cazadnos las zorras, las zorras pequeñas, que echan a perder las viñas; Porque nuestras viñas están en </a:t>
          </a:r>
          <a:r>
            <a:rPr lang="es-CO" i="1" dirty="0" smtClean="0"/>
            <a:t>cierne (en flor).</a:t>
          </a:r>
          <a:endParaRPr lang="es-CO" dirty="0"/>
        </a:p>
      </dgm:t>
    </dgm:pt>
    <dgm:pt modelId="{3E3B5A43-1B47-499A-AC70-DD705F8F527B}" type="parTrans" cxnId="{9EF273D9-C396-44EE-A54C-D726B8509AD6}">
      <dgm:prSet/>
      <dgm:spPr/>
      <dgm:t>
        <a:bodyPr/>
        <a:lstStyle/>
        <a:p>
          <a:endParaRPr lang="es-CO"/>
        </a:p>
      </dgm:t>
    </dgm:pt>
    <dgm:pt modelId="{3857FFC3-9D80-4CBE-B52A-6599502F8168}" type="sibTrans" cxnId="{9EF273D9-C396-44EE-A54C-D726B8509AD6}">
      <dgm:prSet/>
      <dgm:spPr/>
      <dgm:t>
        <a:bodyPr/>
        <a:lstStyle/>
        <a:p>
          <a:endParaRPr lang="es-CO"/>
        </a:p>
      </dgm:t>
    </dgm:pt>
    <dgm:pt modelId="{9D53795D-BECD-43F4-BEC3-D805E73F78F6}" type="pres">
      <dgm:prSet presAssocID="{E209CFEB-6D1F-4C69-B2E0-4942D3F488D0}" presName="linear" presStyleCnt="0">
        <dgm:presLayoutVars>
          <dgm:animLvl val="lvl"/>
          <dgm:resizeHandles val="exact"/>
        </dgm:presLayoutVars>
      </dgm:prSet>
      <dgm:spPr/>
      <dgm:t>
        <a:bodyPr/>
        <a:lstStyle/>
        <a:p>
          <a:endParaRPr lang="es-CO"/>
        </a:p>
      </dgm:t>
    </dgm:pt>
    <dgm:pt modelId="{9DAD019E-7EFB-461C-B2D9-7FFE7937BA53}" type="pres">
      <dgm:prSet presAssocID="{EB4F5B28-7D9D-4DF9-BBD4-85D4AAA78DE0}" presName="parentText" presStyleLbl="node1" presStyleIdx="0" presStyleCnt="1">
        <dgm:presLayoutVars>
          <dgm:chMax val="0"/>
          <dgm:bulletEnabled val="1"/>
        </dgm:presLayoutVars>
      </dgm:prSet>
      <dgm:spPr/>
      <dgm:t>
        <a:bodyPr/>
        <a:lstStyle/>
        <a:p>
          <a:endParaRPr lang="es-CO"/>
        </a:p>
      </dgm:t>
    </dgm:pt>
  </dgm:ptLst>
  <dgm:cxnLst>
    <dgm:cxn modelId="{004B902E-3604-4963-BA89-35BCD206CFA2}" type="presOf" srcId="{E209CFEB-6D1F-4C69-B2E0-4942D3F488D0}" destId="{9D53795D-BECD-43F4-BEC3-D805E73F78F6}" srcOrd="0" destOrd="0" presId="urn:microsoft.com/office/officeart/2005/8/layout/vList2"/>
    <dgm:cxn modelId="{9EF273D9-C396-44EE-A54C-D726B8509AD6}" srcId="{E209CFEB-6D1F-4C69-B2E0-4942D3F488D0}" destId="{EB4F5B28-7D9D-4DF9-BBD4-85D4AAA78DE0}" srcOrd="0" destOrd="0" parTransId="{3E3B5A43-1B47-499A-AC70-DD705F8F527B}" sibTransId="{3857FFC3-9D80-4CBE-B52A-6599502F8168}"/>
    <dgm:cxn modelId="{2650FA5E-E162-464B-95AD-724DE698007E}" type="presOf" srcId="{EB4F5B28-7D9D-4DF9-BBD4-85D4AAA78DE0}" destId="{9DAD019E-7EFB-461C-B2D9-7FFE7937BA53}" srcOrd="0" destOrd="0" presId="urn:microsoft.com/office/officeart/2005/8/layout/vList2"/>
    <dgm:cxn modelId="{32849C86-3735-41DF-A0C5-37FC4C6CC172}" type="presParOf" srcId="{9D53795D-BECD-43F4-BEC3-D805E73F78F6}" destId="{9DAD019E-7EFB-461C-B2D9-7FFE7937BA5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DEC7E4-C0DE-4810-B26F-B7E4671B59C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AC46F7F1-9C8F-4B66-AF04-4FF057DFD69C}">
      <dgm:prSet/>
      <dgm:spPr/>
      <dgm:t>
        <a:bodyPr/>
        <a:lstStyle/>
        <a:p>
          <a:pPr rtl="0"/>
          <a:r>
            <a:rPr lang="es-CO" b="1" u="sng" dirty="0" smtClean="0"/>
            <a:t>1 Cor.5:6</a:t>
          </a:r>
          <a:r>
            <a:rPr lang="es-CO" dirty="0" smtClean="0"/>
            <a:t>. No es buena vuestra </a:t>
          </a:r>
          <a:r>
            <a:rPr lang="es-CO" u="sng" dirty="0" smtClean="0"/>
            <a:t>jactancia</a:t>
          </a:r>
          <a:r>
            <a:rPr lang="es-CO" dirty="0" smtClean="0"/>
            <a:t>. ¿No sabéis que un poco de levadura leuda toda la masa?</a:t>
          </a:r>
          <a:endParaRPr lang="es-CO" dirty="0"/>
        </a:p>
      </dgm:t>
    </dgm:pt>
    <dgm:pt modelId="{4DC5A7E1-FB58-48DE-9DB5-7147CD466D66}" type="parTrans" cxnId="{78724945-B0CB-468F-A67F-924CB1724320}">
      <dgm:prSet/>
      <dgm:spPr/>
      <dgm:t>
        <a:bodyPr/>
        <a:lstStyle/>
        <a:p>
          <a:endParaRPr lang="es-CO"/>
        </a:p>
      </dgm:t>
    </dgm:pt>
    <dgm:pt modelId="{7FD7DED1-C640-44BC-BEC0-C3044136BE86}" type="sibTrans" cxnId="{78724945-B0CB-468F-A67F-924CB1724320}">
      <dgm:prSet/>
      <dgm:spPr/>
      <dgm:t>
        <a:bodyPr/>
        <a:lstStyle/>
        <a:p>
          <a:endParaRPr lang="es-CO"/>
        </a:p>
      </dgm:t>
    </dgm:pt>
    <dgm:pt modelId="{89E5F906-042E-4937-AB5A-6020DD7CD9BD}">
      <dgm:prSet/>
      <dgm:spPr/>
      <dgm:t>
        <a:bodyPr/>
        <a:lstStyle/>
        <a:p>
          <a:pPr rtl="0"/>
          <a:r>
            <a:rPr lang="es-CO" dirty="0" smtClean="0"/>
            <a:t>Así como una pequeña cantidad de levadura en una masa grande afecta al todo, así también la presencia de la «jactancia» en nuestro ser nos perjudica grandemente.</a:t>
          </a:r>
          <a:endParaRPr lang="es-CO" dirty="0"/>
        </a:p>
      </dgm:t>
    </dgm:pt>
    <dgm:pt modelId="{611EA3A8-B454-4B43-9AA1-2B99A2EC8561}" type="parTrans" cxnId="{374C4B8C-6DDC-4984-ACF4-F6AEA6C508BC}">
      <dgm:prSet/>
      <dgm:spPr/>
      <dgm:t>
        <a:bodyPr/>
        <a:lstStyle/>
        <a:p>
          <a:endParaRPr lang="es-CO"/>
        </a:p>
      </dgm:t>
    </dgm:pt>
    <dgm:pt modelId="{06864445-18D8-48F3-98E7-62633CF06F28}" type="sibTrans" cxnId="{374C4B8C-6DDC-4984-ACF4-F6AEA6C508BC}">
      <dgm:prSet/>
      <dgm:spPr/>
      <dgm:t>
        <a:bodyPr/>
        <a:lstStyle/>
        <a:p>
          <a:endParaRPr lang="es-CO"/>
        </a:p>
      </dgm:t>
    </dgm:pt>
    <dgm:pt modelId="{514CBC60-9995-4B94-A7BC-6A23A520E11D}" type="pres">
      <dgm:prSet presAssocID="{EDDEC7E4-C0DE-4810-B26F-B7E4671B59CF}" presName="linearFlow" presStyleCnt="0">
        <dgm:presLayoutVars>
          <dgm:dir/>
          <dgm:resizeHandles val="exact"/>
        </dgm:presLayoutVars>
      </dgm:prSet>
      <dgm:spPr/>
      <dgm:t>
        <a:bodyPr/>
        <a:lstStyle/>
        <a:p>
          <a:endParaRPr lang="es-CO"/>
        </a:p>
      </dgm:t>
    </dgm:pt>
    <dgm:pt modelId="{71B36227-C6A3-4ECB-8743-3EA67955B46A}" type="pres">
      <dgm:prSet presAssocID="{AC46F7F1-9C8F-4B66-AF04-4FF057DFD69C}" presName="composite" presStyleCnt="0"/>
      <dgm:spPr/>
    </dgm:pt>
    <dgm:pt modelId="{31AF865F-142B-4A12-BB2D-3460F121CC41}" type="pres">
      <dgm:prSet presAssocID="{AC46F7F1-9C8F-4B66-AF04-4FF057DFD69C}" presName="imgShp" presStyleLbl="fgImgPlace1" presStyleIdx="0" presStyleCnt="2"/>
      <dgm:spPr>
        <a:blipFill rotWithShape="1">
          <a:blip xmlns:r="http://schemas.openxmlformats.org/officeDocument/2006/relationships" r:embed="rId1"/>
          <a:stretch>
            <a:fillRect/>
          </a:stretch>
        </a:blipFill>
      </dgm:spPr>
    </dgm:pt>
    <dgm:pt modelId="{9134B148-009C-48BB-B387-09531CBE9DB5}" type="pres">
      <dgm:prSet presAssocID="{AC46F7F1-9C8F-4B66-AF04-4FF057DFD69C}" presName="txShp" presStyleLbl="node1" presStyleIdx="0" presStyleCnt="2">
        <dgm:presLayoutVars>
          <dgm:bulletEnabled val="1"/>
        </dgm:presLayoutVars>
      </dgm:prSet>
      <dgm:spPr/>
      <dgm:t>
        <a:bodyPr/>
        <a:lstStyle/>
        <a:p>
          <a:endParaRPr lang="es-CO"/>
        </a:p>
      </dgm:t>
    </dgm:pt>
    <dgm:pt modelId="{B48B67E6-B5C6-44A7-B853-27F5E7D6AEB7}" type="pres">
      <dgm:prSet presAssocID="{7FD7DED1-C640-44BC-BEC0-C3044136BE86}" presName="spacing" presStyleCnt="0"/>
      <dgm:spPr/>
    </dgm:pt>
    <dgm:pt modelId="{702C0B6F-153B-4347-B3D8-58B03C15C1DE}" type="pres">
      <dgm:prSet presAssocID="{89E5F906-042E-4937-AB5A-6020DD7CD9BD}" presName="composite" presStyleCnt="0"/>
      <dgm:spPr/>
    </dgm:pt>
    <dgm:pt modelId="{352C6F7F-47B6-4573-ABFA-47B72528BB63}" type="pres">
      <dgm:prSet presAssocID="{89E5F906-042E-4937-AB5A-6020DD7CD9BD}" presName="imgShp" presStyleLbl="fgImgPlace1" presStyleIdx="1" presStyleCnt="2"/>
      <dgm:spPr>
        <a:blipFill rotWithShape="1">
          <a:blip xmlns:r="http://schemas.openxmlformats.org/officeDocument/2006/relationships" r:embed="rId2"/>
          <a:stretch>
            <a:fillRect/>
          </a:stretch>
        </a:blipFill>
      </dgm:spPr>
    </dgm:pt>
    <dgm:pt modelId="{C4EB5230-5876-40CA-93D2-A45D7ED8D97B}" type="pres">
      <dgm:prSet presAssocID="{89E5F906-042E-4937-AB5A-6020DD7CD9BD}" presName="txShp" presStyleLbl="node1" presStyleIdx="1" presStyleCnt="2">
        <dgm:presLayoutVars>
          <dgm:bulletEnabled val="1"/>
        </dgm:presLayoutVars>
      </dgm:prSet>
      <dgm:spPr/>
      <dgm:t>
        <a:bodyPr/>
        <a:lstStyle/>
        <a:p>
          <a:endParaRPr lang="es-CO"/>
        </a:p>
      </dgm:t>
    </dgm:pt>
  </dgm:ptLst>
  <dgm:cxnLst>
    <dgm:cxn modelId="{C57CB0E1-680A-4866-B19E-96F304926444}" type="presOf" srcId="{AC46F7F1-9C8F-4B66-AF04-4FF057DFD69C}" destId="{9134B148-009C-48BB-B387-09531CBE9DB5}" srcOrd="0" destOrd="0" presId="urn:microsoft.com/office/officeart/2005/8/layout/vList3"/>
    <dgm:cxn modelId="{374C4B8C-6DDC-4984-ACF4-F6AEA6C508BC}" srcId="{EDDEC7E4-C0DE-4810-B26F-B7E4671B59CF}" destId="{89E5F906-042E-4937-AB5A-6020DD7CD9BD}" srcOrd="1" destOrd="0" parTransId="{611EA3A8-B454-4B43-9AA1-2B99A2EC8561}" sibTransId="{06864445-18D8-48F3-98E7-62633CF06F28}"/>
    <dgm:cxn modelId="{6EFA07FA-07A8-4ECB-942E-753D176A5FB2}" type="presOf" srcId="{EDDEC7E4-C0DE-4810-B26F-B7E4671B59CF}" destId="{514CBC60-9995-4B94-A7BC-6A23A520E11D}" srcOrd="0" destOrd="0" presId="urn:microsoft.com/office/officeart/2005/8/layout/vList3"/>
    <dgm:cxn modelId="{78724945-B0CB-468F-A67F-924CB1724320}" srcId="{EDDEC7E4-C0DE-4810-B26F-B7E4671B59CF}" destId="{AC46F7F1-9C8F-4B66-AF04-4FF057DFD69C}" srcOrd="0" destOrd="0" parTransId="{4DC5A7E1-FB58-48DE-9DB5-7147CD466D66}" sibTransId="{7FD7DED1-C640-44BC-BEC0-C3044136BE86}"/>
    <dgm:cxn modelId="{BBED94CE-FA92-4A44-970D-C1DC41B60C2B}" type="presOf" srcId="{89E5F906-042E-4937-AB5A-6020DD7CD9BD}" destId="{C4EB5230-5876-40CA-93D2-A45D7ED8D97B}" srcOrd="0" destOrd="0" presId="urn:microsoft.com/office/officeart/2005/8/layout/vList3"/>
    <dgm:cxn modelId="{42415F10-70BE-44A0-B4A2-CF18B2F11D2D}" type="presParOf" srcId="{514CBC60-9995-4B94-A7BC-6A23A520E11D}" destId="{71B36227-C6A3-4ECB-8743-3EA67955B46A}" srcOrd="0" destOrd="0" presId="urn:microsoft.com/office/officeart/2005/8/layout/vList3"/>
    <dgm:cxn modelId="{CD48FFC0-778B-47BA-B159-000E832A5DA6}" type="presParOf" srcId="{71B36227-C6A3-4ECB-8743-3EA67955B46A}" destId="{31AF865F-142B-4A12-BB2D-3460F121CC41}" srcOrd="0" destOrd="0" presId="urn:microsoft.com/office/officeart/2005/8/layout/vList3"/>
    <dgm:cxn modelId="{F31924E1-5AA8-4A96-9BCA-19D45677AEFC}" type="presParOf" srcId="{71B36227-C6A3-4ECB-8743-3EA67955B46A}" destId="{9134B148-009C-48BB-B387-09531CBE9DB5}" srcOrd="1" destOrd="0" presId="urn:microsoft.com/office/officeart/2005/8/layout/vList3"/>
    <dgm:cxn modelId="{0AF134E3-1EDF-4E88-8EB7-5173A8A9648F}" type="presParOf" srcId="{514CBC60-9995-4B94-A7BC-6A23A520E11D}" destId="{B48B67E6-B5C6-44A7-B853-27F5E7D6AEB7}" srcOrd="1" destOrd="0" presId="urn:microsoft.com/office/officeart/2005/8/layout/vList3"/>
    <dgm:cxn modelId="{91E7DC05-0839-43BE-A654-FFC856381291}" type="presParOf" srcId="{514CBC60-9995-4B94-A7BC-6A23A520E11D}" destId="{702C0B6F-153B-4347-B3D8-58B03C15C1DE}" srcOrd="2" destOrd="0" presId="urn:microsoft.com/office/officeart/2005/8/layout/vList3"/>
    <dgm:cxn modelId="{16D60A03-9C1C-47DC-BB5C-AE548E79B3A0}" type="presParOf" srcId="{702C0B6F-153B-4347-B3D8-58B03C15C1DE}" destId="{352C6F7F-47B6-4573-ABFA-47B72528BB63}" srcOrd="0" destOrd="0" presId="urn:microsoft.com/office/officeart/2005/8/layout/vList3"/>
    <dgm:cxn modelId="{2A194246-E596-411E-9FF4-2713D6B35DA2}" type="presParOf" srcId="{702C0B6F-153B-4347-B3D8-58B03C15C1DE}" destId="{C4EB5230-5876-40CA-93D2-A45D7ED8D97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2B4248-19FA-42E4-BAB4-BB7C4C929CF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0DF80553-67B3-46C9-98FC-5FEAB1AE5014}">
      <dgm:prSet custT="1"/>
      <dgm:spPr/>
      <dgm:t>
        <a:bodyPr/>
        <a:lstStyle/>
        <a:p>
          <a:pPr rtl="0"/>
          <a:endParaRPr lang="es-CO" sz="2400" b="1" dirty="0" smtClean="0"/>
        </a:p>
        <a:p>
          <a:pPr rtl="0"/>
          <a:r>
            <a:rPr lang="es-CO" sz="2400" b="1" dirty="0" smtClean="0"/>
            <a:t>Estos astutos animales, por ser zorras pequeñas se meten por cualquier agujerito, y por esa astucia y agilidad que tienen se hacen difíciles de cazar, pero el daño que causan a los frutos es muy grande y aunque no es instantáneo y a veces no son notorios, este daño en ocasiones es enorme e incalculable.</a:t>
          </a:r>
          <a:br>
            <a:rPr lang="es-CO" sz="2400" b="1" dirty="0" smtClean="0"/>
          </a:br>
          <a:r>
            <a:rPr lang="es-CO" sz="2400" b="1" dirty="0" smtClean="0"/>
            <a:t>  </a:t>
          </a:r>
          <a:br>
            <a:rPr lang="es-CO" sz="2400" b="1" dirty="0" smtClean="0"/>
          </a:br>
          <a:r>
            <a:rPr lang="es-CO" sz="2400" b="1" dirty="0" smtClean="0"/>
            <a:t> En la biblia se menciona varias veces a la zorras, en muchas ocasiones son usadas para destruir, pero en la vida espiritual representan situaciones en la que nuestra vida se ve involucrada y que </a:t>
          </a:r>
          <a:r>
            <a:rPr lang="es-CO" sz="2400" b="1" u="sng" dirty="0" smtClean="0"/>
            <a:t>poco a poco producen estragos.</a:t>
          </a:r>
          <a:br>
            <a:rPr lang="es-CO" sz="2400" b="1" u="sng" dirty="0" smtClean="0"/>
          </a:br>
          <a:r>
            <a:rPr lang="es-CO" sz="2100" b="1" dirty="0" smtClean="0"/>
            <a:t/>
          </a:r>
          <a:br>
            <a:rPr lang="es-CO" sz="2100" b="1" dirty="0" smtClean="0"/>
          </a:br>
          <a:r>
            <a:rPr lang="es-CO" sz="2100" b="1" dirty="0" smtClean="0"/>
            <a:t>    </a:t>
          </a:r>
          <a:br>
            <a:rPr lang="es-CO" sz="2100" b="1" dirty="0" smtClean="0"/>
          </a:br>
          <a:endParaRPr lang="es-CO" sz="2100" dirty="0"/>
        </a:p>
      </dgm:t>
    </dgm:pt>
    <dgm:pt modelId="{6C10C25B-5ACC-49C7-A915-CB85A29AF9B4}" type="parTrans" cxnId="{FC29DDBA-8ABF-4043-81C4-7F7CAD223A5C}">
      <dgm:prSet/>
      <dgm:spPr/>
      <dgm:t>
        <a:bodyPr/>
        <a:lstStyle/>
        <a:p>
          <a:endParaRPr lang="es-CO"/>
        </a:p>
      </dgm:t>
    </dgm:pt>
    <dgm:pt modelId="{D8566C07-7168-42E9-8E6A-D9CD1EF28EA6}" type="sibTrans" cxnId="{FC29DDBA-8ABF-4043-81C4-7F7CAD223A5C}">
      <dgm:prSet/>
      <dgm:spPr/>
      <dgm:t>
        <a:bodyPr/>
        <a:lstStyle/>
        <a:p>
          <a:endParaRPr lang="es-CO"/>
        </a:p>
      </dgm:t>
    </dgm:pt>
    <dgm:pt modelId="{1E08AED5-16C5-4924-9C15-426904991784}" type="pres">
      <dgm:prSet presAssocID="{D22B4248-19FA-42E4-BAB4-BB7C4C929CF8}" presName="Name0" presStyleCnt="0">
        <dgm:presLayoutVars>
          <dgm:chMax val="7"/>
          <dgm:dir/>
          <dgm:animLvl val="lvl"/>
          <dgm:resizeHandles val="exact"/>
        </dgm:presLayoutVars>
      </dgm:prSet>
      <dgm:spPr/>
      <dgm:t>
        <a:bodyPr/>
        <a:lstStyle/>
        <a:p>
          <a:endParaRPr lang="es-CO"/>
        </a:p>
      </dgm:t>
    </dgm:pt>
    <dgm:pt modelId="{6A2CC771-CBF7-4AE4-AFB2-E35C12814873}" type="pres">
      <dgm:prSet presAssocID="{0DF80553-67B3-46C9-98FC-5FEAB1AE5014}" presName="circle1" presStyleLbl="node1" presStyleIdx="0" presStyleCnt="1"/>
      <dgm:spPr>
        <a:blipFill rotWithShape="0">
          <a:blip xmlns:r="http://schemas.openxmlformats.org/officeDocument/2006/relationships" r:embed="rId1"/>
          <a:stretch>
            <a:fillRect/>
          </a:stretch>
        </a:blipFill>
      </dgm:spPr>
    </dgm:pt>
    <dgm:pt modelId="{7457653F-52F2-4F2E-BFC5-974BAC6B964C}" type="pres">
      <dgm:prSet presAssocID="{0DF80553-67B3-46C9-98FC-5FEAB1AE5014}" presName="space" presStyleCnt="0"/>
      <dgm:spPr/>
    </dgm:pt>
    <dgm:pt modelId="{991E17CC-BB3C-42EE-8417-1DAB9CEC1125}" type="pres">
      <dgm:prSet presAssocID="{0DF80553-67B3-46C9-98FC-5FEAB1AE5014}" presName="rect1" presStyleLbl="alignAcc1" presStyleIdx="0" presStyleCnt="1" custScaleY="122498"/>
      <dgm:spPr/>
      <dgm:t>
        <a:bodyPr/>
        <a:lstStyle/>
        <a:p>
          <a:endParaRPr lang="es-CO"/>
        </a:p>
      </dgm:t>
    </dgm:pt>
    <dgm:pt modelId="{2D2440BA-1F7F-4199-8BAE-FF65E9AEBB95}" type="pres">
      <dgm:prSet presAssocID="{0DF80553-67B3-46C9-98FC-5FEAB1AE5014}" presName="rect1ParTxNoCh" presStyleLbl="alignAcc1" presStyleIdx="0" presStyleCnt="1">
        <dgm:presLayoutVars>
          <dgm:chMax val="1"/>
          <dgm:bulletEnabled val="1"/>
        </dgm:presLayoutVars>
      </dgm:prSet>
      <dgm:spPr/>
      <dgm:t>
        <a:bodyPr/>
        <a:lstStyle/>
        <a:p>
          <a:endParaRPr lang="es-CO"/>
        </a:p>
      </dgm:t>
    </dgm:pt>
  </dgm:ptLst>
  <dgm:cxnLst>
    <dgm:cxn modelId="{01482E00-D9CB-4F0C-B734-D9584BC2EFF0}" type="presOf" srcId="{D22B4248-19FA-42E4-BAB4-BB7C4C929CF8}" destId="{1E08AED5-16C5-4924-9C15-426904991784}" srcOrd="0" destOrd="0" presId="urn:microsoft.com/office/officeart/2005/8/layout/target3"/>
    <dgm:cxn modelId="{370E0049-4D2F-4CD3-9436-D7F117886044}" type="presOf" srcId="{0DF80553-67B3-46C9-98FC-5FEAB1AE5014}" destId="{2D2440BA-1F7F-4199-8BAE-FF65E9AEBB95}" srcOrd="1" destOrd="0" presId="urn:microsoft.com/office/officeart/2005/8/layout/target3"/>
    <dgm:cxn modelId="{FC29DDBA-8ABF-4043-81C4-7F7CAD223A5C}" srcId="{D22B4248-19FA-42E4-BAB4-BB7C4C929CF8}" destId="{0DF80553-67B3-46C9-98FC-5FEAB1AE5014}" srcOrd="0" destOrd="0" parTransId="{6C10C25B-5ACC-49C7-A915-CB85A29AF9B4}" sibTransId="{D8566C07-7168-42E9-8E6A-D9CD1EF28EA6}"/>
    <dgm:cxn modelId="{71923933-36F3-4599-8F6D-E2EDD05E8D8C}" type="presOf" srcId="{0DF80553-67B3-46C9-98FC-5FEAB1AE5014}" destId="{991E17CC-BB3C-42EE-8417-1DAB9CEC1125}" srcOrd="0" destOrd="0" presId="urn:microsoft.com/office/officeart/2005/8/layout/target3"/>
    <dgm:cxn modelId="{4926BE57-8DEB-45DA-A4B3-6F2231670372}" type="presParOf" srcId="{1E08AED5-16C5-4924-9C15-426904991784}" destId="{6A2CC771-CBF7-4AE4-AFB2-E35C12814873}" srcOrd="0" destOrd="0" presId="urn:microsoft.com/office/officeart/2005/8/layout/target3"/>
    <dgm:cxn modelId="{608A008D-13A6-485D-AD33-46639D586DED}" type="presParOf" srcId="{1E08AED5-16C5-4924-9C15-426904991784}" destId="{7457653F-52F2-4F2E-BFC5-974BAC6B964C}" srcOrd="1" destOrd="0" presId="urn:microsoft.com/office/officeart/2005/8/layout/target3"/>
    <dgm:cxn modelId="{A1CD5CB5-C3CD-4AE9-8758-45F775BC3C8B}" type="presParOf" srcId="{1E08AED5-16C5-4924-9C15-426904991784}" destId="{991E17CC-BB3C-42EE-8417-1DAB9CEC1125}" srcOrd="2" destOrd="0" presId="urn:microsoft.com/office/officeart/2005/8/layout/target3"/>
    <dgm:cxn modelId="{9251775B-6A82-4A85-B835-974F7C1BAF87}" type="presParOf" srcId="{1E08AED5-16C5-4924-9C15-426904991784}" destId="{2D2440BA-1F7F-4199-8BAE-FF65E9AEBB95}"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50C7050-8A27-49FA-8AD4-13C8A969345E}"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24A027A7-284F-4C78-981A-343FD3EF372B}">
      <dgm:prSet/>
      <dgm:spPr/>
      <dgm:t>
        <a:bodyPr/>
        <a:lstStyle/>
        <a:p>
          <a:pPr rtl="0"/>
          <a:r>
            <a:rPr lang="es-CO" b="1" dirty="0" smtClean="0"/>
            <a:t>Retomando la historia del atleta, las piedritas que se le introducían en los zapatos y le impedían caminar, son las zorras pequeñas, que no ves cuando entran en el zapato, pero si te descuidas te provocan grandes molestias... La Biblia dice en el Libro de Juan que nosotros debemos llevar fruto en abundancia (Juan 15: 5)…, pero para que esto suceda hay que cazar antes a las “zorras pequeñas”.</a:t>
          </a:r>
          <a:endParaRPr lang="es-CO" dirty="0"/>
        </a:p>
      </dgm:t>
    </dgm:pt>
    <dgm:pt modelId="{11D111DE-5209-4735-AE1E-DD1DE7DEF0E8}" type="parTrans" cxnId="{FD35494D-0AD8-4B21-87F7-2288289C6877}">
      <dgm:prSet/>
      <dgm:spPr/>
      <dgm:t>
        <a:bodyPr/>
        <a:lstStyle/>
        <a:p>
          <a:endParaRPr lang="es-CO"/>
        </a:p>
      </dgm:t>
    </dgm:pt>
    <dgm:pt modelId="{61FED640-3927-41FC-BCB9-DA98A003D6EB}" type="sibTrans" cxnId="{FD35494D-0AD8-4B21-87F7-2288289C6877}">
      <dgm:prSet/>
      <dgm:spPr/>
      <dgm:t>
        <a:bodyPr/>
        <a:lstStyle/>
        <a:p>
          <a:endParaRPr lang="es-CO"/>
        </a:p>
      </dgm:t>
    </dgm:pt>
    <dgm:pt modelId="{608E13B2-8BEA-4A2C-BC6B-E15901E4AFC6}">
      <dgm:prSet/>
      <dgm:spPr/>
      <dgm:t>
        <a:bodyPr/>
        <a:lstStyle/>
        <a:p>
          <a:pPr rtl="0"/>
          <a:r>
            <a:rPr lang="es-CO" b="1" dirty="0" smtClean="0"/>
            <a:t>Esas insignificancias aparentes, </a:t>
          </a:r>
          <a:r>
            <a:rPr lang="es-CO" b="1" i="1" dirty="0" smtClean="0"/>
            <a:t>como dejar de leer la Biblia o de orar por estar cansados, o de permitir que alguna mala palabra salga de nuestra boca (</a:t>
          </a:r>
          <a:r>
            <a:rPr lang="es-CO" b="1" i="1" u="sng" dirty="0" smtClean="0"/>
            <a:t>palabras ociosas, como dice la Biblia)</a:t>
          </a:r>
          <a:r>
            <a:rPr lang="es-CO" b="1" i="1" dirty="0" smtClean="0"/>
            <a:t>, o incluso hablar mal de alguien aparentemente sin causarle daño</a:t>
          </a:r>
          <a:r>
            <a:rPr lang="es-CO" b="1" dirty="0" smtClean="0"/>
            <a:t>, son ejemplos de pequeñas zorras que echan a perder las viñas.</a:t>
          </a:r>
          <a:endParaRPr lang="es-CO" dirty="0"/>
        </a:p>
      </dgm:t>
    </dgm:pt>
    <dgm:pt modelId="{F67572D1-9F24-4915-BDAD-AD150A6244CB}" type="parTrans" cxnId="{1F7319D5-15DF-453D-A0D4-B2C169E314D3}">
      <dgm:prSet/>
      <dgm:spPr/>
      <dgm:t>
        <a:bodyPr/>
        <a:lstStyle/>
        <a:p>
          <a:endParaRPr lang="es-CO"/>
        </a:p>
      </dgm:t>
    </dgm:pt>
    <dgm:pt modelId="{E573DC0A-1209-47D1-AF00-E960F747F370}" type="sibTrans" cxnId="{1F7319D5-15DF-453D-A0D4-B2C169E314D3}">
      <dgm:prSet/>
      <dgm:spPr/>
      <dgm:t>
        <a:bodyPr/>
        <a:lstStyle/>
        <a:p>
          <a:endParaRPr lang="es-CO"/>
        </a:p>
      </dgm:t>
    </dgm:pt>
    <dgm:pt modelId="{669A1174-B9F0-406F-930C-596816956349}">
      <dgm:prSet/>
      <dgm:spPr/>
      <dgm:t>
        <a:bodyPr/>
        <a:lstStyle/>
        <a:p>
          <a:pPr rtl="0"/>
          <a:r>
            <a:rPr lang="es-CO" b="1" dirty="0" smtClean="0"/>
            <a:t>La instrucción es cazar las zorras y echarlas de la viña, pues sólo así el fruto se logrará. Cuidémonos de esas actitudes aparentemente inofensivas, pero que a la larga impedirán que llevemos fruto y, por consiguiente, también impedirán que permanezca.</a:t>
          </a:r>
          <a:endParaRPr lang="es-CO" dirty="0"/>
        </a:p>
      </dgm:t>
    </dgm:pt>
    <dgm:pt modelId="{F19F05B7-E0A4-42A7-BC69-5A7FD705C036}" type="parTrans" cxnId="{9C7EFC59-9703-47D6-A193-D9ECB67353ED}">
      <dgm:prSet/>
      <dgm:spPr/>
      <dgm:t>
        <a:bodyPr/>
        <a:lstStyle/>
        <a:p>
          <a:endParaRPr lang="es-CO"/>
        </a:p>
      </dgm:t>
    </dgm:pt>
    <dgm:pt modelId="{0D3AF0C3-4A85-4BC8-B3C7-2E670FCBAE17}" type="sibTrans" cxnId="{9C7EFC59-9703-47D6-A193-D9ECB67353ED}">
      <dgm:prSet/>
      <dgm:spPr/>
      <dgm:t>
        <a:bodyPr/>
        <a:lstStyle/>
        <a:p>
          <a:endParaRPr lang="es-CO"/>
        </a:p>
      </dgm:t>
    </dgm:pt>
    <dgm:pt modelId="{2B694ED1-88F3-48D1-B2E4-2A34309DFB34}" type="pres">
      <dgm:prSet presAssocID="{950C7050-8A27-49FA-8AD4-13C8A969345E}" presName="linearFlow" presStyleCnt="0">
        <dgm:presLayoutVars>
          <dgm:dir/>
          <dgm:resizeHandles val="exact"/>
        </dgm:presLayoutVars>
      </dgm:prSet>
      <dgm:spPr/>
      <dgm:t>
        <a:bodyPr/>
        <a:lstStyle/>
        <a:p>
          <a:endParaRPr lang="es-CO"/>
        </a:p>
      </dgm:t>
    </dgm:pt>
    <dgm:pt modelId="{1C0EFC50-F94C-4172-BCDA-A89A8AED784B}" type="pres">
      <dgm:prSet presAssocID="{24A027A7-284F-4C78-981A-343FD3EF372B}" presName="composite" presStyleCnt="0"/>
      <dgm:spPr/>
    </dgm:pt>
    <dgm:pt modelId="{57981700-92D0-4B31-A3BC-0A3CD2CCE984}" type="pres">
      <dgm:prSet presAssocID="{24A027A7-284F-4C78-981A-343FD3EF372B}" presName="imgShp" presStyleLbl="fgImgPlace1" presStyleIdx="0" presStyleCnt="3"/>
      <dgm:spPr>
        <a:blipFill rotWithShape="1">
          <a:blip xmlns:r="http://schemas.openxmlformats.org/officeDocument/2006/relationships" r:embed="rId1"/>
          <a:stretch>
            <a:fillRect/>
          </a:stretch>
        </a:blipFill>
      </dgm:spPr>
    </dgm:pt>
    <dgm:pt modelId="{0BFBC5B3-D2D0-46A2-B62F-A8E50E6A4EC5}" type="pres">
      <dgm:prSet presAssocID="{24A027A7-284F-4C78-981A-343FD3EF372B}" presName="txShp" presStyleLbl="node1" presStyleIdx="0" presStyleCnt="3">
        <dgm:presLayoutVars>
          <dgm:bulletEnabled val="1"/>
        </dgm:presLayoutVars>
      </dgm:prSet>
      <dgm:spPr/>
      <dgm:t>
        <a:bodyPr/>
        <a:lstStyle/>
        <a:p>
          <a:endParaRPr lang="es-CO"/>
        </a:p>
      </dgm:t>
    </dgm:pt>
    <dgm:pt modelId="{58C11E30-8AF1-4EB6-8609-52A11920FE01}" type="pres">
      <dgm:prSet presAssocID="{61FED640-3927-41FC-BCB9-DA98A003D6EB}" presName="spacing" presStyleCnt="0"/>
      <dgm:spPr/>
    </dgm:pt>
    <dgm:pt modelId="{1C77CA2C-9BDD-475A-8D77-5057D6A268BC}" type="pres">
      <dgm:prSet presAssocID="{608E13B2-8BEA-4A2C-BC6B-E15901E4AFC6}" presName="composite" presStyleCnt="0"/>
      <dgm:spPr/>
    </dgm:pt>
    <dgm:pt modelId="{DACD3D08-A7BB-449D-8E1B-9466C8697291}" type="pres">
      <dgm:prSet presAssocID="{608E13B2-8BEA-4A2C-BC6B-E15901E4AFC6}" presName="imgShp" presStyleLbl="fgImgPlace1" presStyleIdx="1" presStyleCnt="3"/>
      <dgm:spPr>
        <a:blipFill rotWithShape="1">
          <a:blip xmlns:r="http://schemas.openxmlformats.org/officeDocument/2006/relationships" r:embed="rId2"/>
          <a:stretch>
            <a:fillRect/>
          </a:stretch>
        </a:blipFill>
      </dgm:spPr>
    </dgm:pt>
    <dgm:pt modelId="{81EA1884-B9B1-4552-9F10-DC0873759BDA}" type="pres">
      <dgm:prSet presAssocID="{608E13B2-8BEA-4A2C-BC6B-E15901E4AFC6}" presName="txShp" presStyleLbl="node1" presStyleIdx="1" presStyleCnt="3">
        <dgm:presLayoutVars>
          <dgm:bulletEnabled val="1"/>
        </dgm:presLayoutVars>
      </dgm:prSet>
      <dgm:spPr/>
      <dgm:t>
        <a:bodyPr/>
        <a:lstStyle/>
        <a:p>
          <a:endParaRPr lang="es-CO"/>
        </a:p>
      </dgm:t>
    </dgm:pt>
    <dgm:pt modelId="{C25A99EE-1236-4869-A636-C4C7041BB479}" type="pres">
      <dgm:prSet presAssocID="{E573DC0A-1209-47D1-AF00-E960F747F370}" presName="spacing" presStyleCnt="0"/>
      <dgm:spPr/>
    </dgm:pt>
    <dgm:pt modelId="{183B9342-E4E7-4CC2-AA8C-644DA9C215DE}" type="pres">
      <dgm:prSet presAssocID="{669A1174-B9F0-406F-930C-596816956349}" presName="composite" presStyleCnt="0"/>
      <dgm:spPr/>
    </dgm:pt>
    <dgm:pt modelId="{74FC20DC-4D01-4907-A73C-43E464A1870D}" type="pres">
      <dgm:prSet presAssocID="{669A1174-B9F0-406F-930C-596816956349}" presName="imgShp" presStyleLbl="fgImgPlace1" presStyleIdx="2" presStyleCnt="3"/>
      <dgm:spPr>
        <a:blipFill rotWithShape="1">
          <a:blip xmlns:r="http://schemas.openxmlformats.org/officeDocument/2006/relationships" r:embed="rId3"/>
          <a:stretch>
            <a:fillRect/>
          </a:stretch>
        </a:blipFill>
      </dgm:spPr>
    </dgm:pt>
    <dgm:pt modelId="{528A4405-9D67-413C-8AA1-AFA163FE9BD9}" type="pres">
      <dgm:prSet presAssocID="{669A1174-B9F0-406F-930C-596816956349}" presName="txShp" presStyleLbl="node1" presStyleIdx="2" presStyleCnt="3">
        <dgm:presLayoutVars>
          <dgm:bulletEnabled val="1"/>
        </dgm:presLayoutVars>
      </dgm:prSet>
      <dgm:spPr/>
      <dgm:t>
        <a:bodyPr/>
        <a:lstStyle/>
        <a:p>
          <a:endParaRPr lang="es-CO"/>
        </a:p>
      </dgm:t>
    </dgm:pt>
  </dgm:ptLst>
  <dgm:cxnLst>
    <dgm:cxn modelId="{9C7EFC59-9703-47D6-A193-D9ECB67353ED}" srcId="{950C7050-8A27-49FA-8AD4-13C8A969345E}" destId="{669A1174-B9F0-406F-930C-596816956349}" srcOrd="2" destOrd="0" parTransId="{F19F05B7-E0A4-42A7-BC69-5A7FD705C036}" sibTransId="{0D3AF0C3-4A85-4BC8-B3C7-2E670FCBAE17}"/>
    <dgm:cxn modelId="{FD35494D-0AD8-4B21-87F7-2288289C6877}" srcId="{950C7050-8A27-49FA-8AD4-13C8A969345E}" destId="{24A027A7-284F-4C78-981A-343FD3EF372B}" srcOrd="0" destOrd="0" parTransId="{11D111DE-5209-4735-AE1E-DD1DE7DEF0E8}" sibTransId="{61FED640-3927-41FC-BCB9-DA98A003D6EB}"/>
    <dgm:cxn modelId="{BF870673-93D5-4E3A-AEF0-AAF61228E85E}" type="presOf" srcId="{608E13B2-8BEA-4A2C-BC6B-E15901E4AFC6}" destId="{81EA1884-B9B1-4552-9F10-DC0873759BDA}" srcOrd="0" destOrd="0" presId="urn:microsoft.com/office/officeart/2005/8/layout/vList3"/>
    <dgm:cxn modelId="{1F7319D5-15DF-453D-A0D4-B2C169E314D3}" srcId="{950C7050-8A27-49FA-8AD4-13C8A969345E}" destId="{608E13B2-8BEA-4A2C-BC6B-E15901E4AFC6}" srcOrd="1" destOrd="0" parTransId="{F67572D1-9F24-4915-BDAD-AD150A6244CB}" sibTransId="{E573DC0A-1209-47D1-AF00-E960F747F370}"/>
    <dgm:cxn modelId="{A5BAC462-D894-4313-85B0-5A87A2462AF2}" type="presOf" srcId="{24A027A7-284F-4C78-981A-343FD3EF372B}" destId="{0BFBC5B3-D2D0-46A2-B62F-A8E50E6A4EC5}" srcOrd="0" destOrd="0" presId="urn:microsoft.com/office/officeart/2005/8/layout/vList3"/>
    <dgm:cxn modelId="{6B3BC261-6D3C-4DC5-ADBA-A802D0018C01}" type="presOf" srcId="{669A1174-B9F0-406F-930C-596816956349}" destId="{528A4405-9D67-413C-8AA1-AFA163FE9BD9}" srcOrd="0" destOrd="0" presId="urn:microsoft.com/office/officeart/2005/8/layout/vList3"/>
    <dgm:cxn modelId="{5A7C66A7-1CBD-4EE6-8A73-2C5B6394D075}" type="presOf" srcId="{950C7050-8A27-49FA-8AD4-13C8A969345E}" destId="{2B694ED1-88F3-48D1-B2E4-2A34309DFB34}" srcOrd="0" destOrd="0" presId="urn:microsoft.com/office/officeart/2005/8/layout/vList3"/>
    <dgm:cxn modelId="{8BE6DDB4-ECB5-4C94-B821-BD6EB214E1AF}" type="presParOf" srcId="{2B694ED1-88F3-48D1-B2E4-2A34309DFB34}" destId="{1C0EFC50-F94C-4172-BCDA-A89A8AED784B}" srcOrd="0" destOrd="0" presId="urn:microsoft.com/office/officeart/2005/8/layout/vList3"/>
    <dgm:cxn modelId="{CD4E152A-4D1E-4E35-B872-9B094EE669CF}" type="presParOf" srcId="{1C0EFC50-F94C-4172-BCDA-A89A8AED784B}" destId="{57981700-92D0-4B31-A3BC-0A3CD2CCE984}" srcOrd="0" destOrd="0" presId="urn:microsoft.com/office/officeart/2005/8/layout/vList3"/>
    <dgm:cxn modelId="{B0D2FAC4-52EE-4BE0-89C6-52C6288B8686}" type="presParOf" srcId="{1C0EFC50-F94C-4172-BCDA-A89A8AED784B}" destId="{0BFBC5B3-D2D0-46A2-B62F-A8E50E6A4EC5}" srcOrd="1" destOrd="0" presId="urn:microsoft.com/office/officeart/2005/8/layout/vList3"/>
    <dgm:cxn modelId="{3EB539EE-46FE-4D5B-B220-9CF9B1DF4453}" type="presParOf" srcId="{2B694ED1-88F3-48D1-B2E4-2A34309DFB34}" destId="{58C11E30-8AF1-4EB6-8609-52A11920FE01}" srcOrd="1" destOrd="0" presId="urn:microsoft.com/office/officeart/2005/8/layout/vList3"/>
    <dgm:cxn modelId="{C11E0509-9AF3-466F-9B5D-AA838C11F483}" type="presParOf" srcId="{2B694ED1-88F3-48D1-B2E4-2A34309DFB34}" destId="{1C77CA2C-9BDD-475A-8D77-5057D6A268BC}" srcOrd="2" destOrd="0" presId="urn:microsoft.com/office/officeart/2005/8/layout/vList3"/>
    <dgm:cxn modelId="{C276EACD-9DBF-4202-BFD1-B1F1764C4447}" type="presParOf" srcId="{1C77CA2C-9BDD-475A-8D77-5057D6A268BC}" destId="{DACD3D08-A7BB-449D-8E1B-9466C8697291}" srcOrd="0" destOrd="0" presId="urn:microsoft.com/office/officeart/2005/8/layout/vList3"/>
    <dgm:cxn modelId="{085531C6-B25F-41B7-B16A-A9E37C4252A5}" type="presParOf" srcId="{1C77CA2C-9BDD-475A-8D77-5057D6A268BC}" destId="{81EA1884-B9B1-4552-9F10-DC0873759BDA}" srcOrd="1" destOrd="0" presId="urn:microsoft.com/office/officeart/2005/8/layout/vList3"/>
    <dgm:cxn modelId="{E410EFE2-4B3D-4E4E-A1D5-2964D700C2E2}" type="presParOf" srcId="{2B694ED1-88F3-48D1-B2E4-2A34309DFB34}" destId="{C25A99EE-1236-4869-A636-C4C7041BB479}" srcOrd="3" destOrd="0" presId="urn:microsoft.com/office/officeart/2005/8/layout/vList3"/>
    <dgm:cxn modelId="{2ADA4DBF-272D-400D-98A2-4464396E0BF5}" type="presParOf" srcId="{2B694ED1-88F3-48D1-B2E4-2A34309DFB34}" destId="{183B9342-E4E7-4CC2-AA8C-644DA9C215DE}" srcOrd="4" destOrd="0" presId="urn:microsoft.com/office/officeart/2005/8/layout/vList3"/>
    <dgm:cxn modelId="{6CD5285F-C310-436F-AA5F-70E5DE063729}" type="presParOf" srcId="{183B9342-E4E7-4CC2-AA8C-644DA9C215DE}" destId="{74FC20DC-4D01-4907-A73C-43E464A1870D}" srcOrd="0" destOrd="0" presId="urn:microsoft.com/office/officeart/2005/8/layout/vList3"/>
    <dgm:cxn modelId="{2B08960B-D446-4024-8438-D6DA7BD6CCB1}" type="presParOf" srcId="{183B9342-E4E7-4CC2-AA8C-644DA9C215DE}" destId="{528A4405-9D67-413C-8AA1-AFA163FE9BD9}" srcOrd="1" destOrd="0" presId="urn:microsoft.com/office/officeart/2005/8/layout/vList3"/>
  </dgm:cxnLst>
  <dgm:bg>
    <a:solidFill>
      <a:schemeClr val="accent6"/>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58E5A-56AF-44F9-9897-C6EABCA03FA9}">
      <dsp:nvSpPr>
        <dsp:cNvPr id="0" name=""/>
        <dsp:cNvSpPr/>
      </dsp:nvSpPr>
      <dsp:spPr>
        <a:xfrm>
          <a:off x="0" y="13716"/>
          <a:ext cx="8784976" cy="3861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introducción: Un atleta salió a recorrer su país y en su largo caminar tuvo que atravesar diversos obstáculos; calor, frío, lluvia, sol, y cuando llegó a la ansiada meta fue entrevistado y le preguntaron: ¿Cual fue el mayor obstáculo que tuviste que atravesar? y él respondió: </a:t>
          </a:r>
        </a:p>
        <a:p>
          <a:pPr lvl="0" algn="ctr" defTabSz="1111250" rtl="0">
            <a:lnSpc>
              <a:spcPct val="90000"/>
            </a:lnSpc>
            <a:spcBef>
              <a:spcPct val="0"/>
            </a:spcBef>
            <a:spcAft>
              <a:spcPct val="35000"/>
            </a:spcAft>
          </a:pPr>
          <a:r>
            <a:rPr lang="es-CO" sz="2500" kern="1200" dirty="0" smtClean="0"/>
            <a:t>Mi mayor obstáculo fueron las piedritas pequeñas que se metían dentro de mis zapatos. Traduciendo esto a nuestro lenguaje espiritual diríamos que las piedritas pequeñas son como las "zorras pequeñas".</a:t>
          </a:r>
          <a:endParaRPr lang="es-CO" sz="2500" kern="1200" dirty="0"/>
        </a:p>
      </dsp:txBody>
      <dsp:txXfrm>
        <a:off x="188478" y="202194"/>
        <a:ext cx="8408020" cy="3484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D019E-7EFB-461C-B2D9-7FFE7937BA53}">
      <dsp:nvSpPr>
        <dsp:cNvPr id="0" name=""/>
        <dsp:cNvSpPr/>
      </dsp:nvSpPr>
      <dsp:spPr>
        <a:xfrm>
          <a:off x="0" y="15816"/>
          <a:ext cx="5328591" cy="178425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Texto Bíblico:</a:t>
          </a:r>
          <a:r>
            <a:rPr lang="es-CO" sz="2500" i="1" kern="1200" dirty="0" smtClean="0"/>
            <a:t> Cazadnos las zorras, las zorras pequeñas, que echan a perder las viñas; Porque nuestras viñas están en </a:t>
          </a:r>
          <a:r>
            <a:rPr lang="es-CO" sz="2500" i="1" kern="1200" dirty="0" smtClean="0"/>
            <a:t>cierne (en flor).</a:t>
          </a:r>
          <a:endParaRPr lang="es-CO" sz="2500" kern="1200" dirty="0"/>
        </a:p>
      </dsp:txBody>
      <dsp:txXfrm>
        <a:off x="87100" y="102916"/>
        <a:ext cx="5154391" cy="1610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34B148-009C-48BB-B387-09531CBE9DB5}">
      <dsp:nvSpPr>
        <dsp:cNvPr id="0" name=""/>
        <dsp:cNvSpPr/>
      </dsp:nvSpPr>
      <dsp:spPr>
        <a:xfrm rot="10800000">
          <a:off x="2000379" y="1767"/>
          <a:ext cx="5472684" cy="2487685"/>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000" tIns="91440" rIns="170688" bIns="91440" numCol="1" spcCol="1270" anchor="ctr" anchorCtr="0">
          <a:noAutofit/>
        </a:bodyPr>
        <a:lstStyle/>
        <a:p>
          <a:pPr lvl="0" algn="ctr" defTabSz="1066800" rtl="0">
            <a:lnSpc>
              <a:spcPct val="90000"/>
            </a:lnSpc>
            <a:spcBef>
              <a:spcPct val="0"/>
            </a:spcBef>
            <a:spcAft>
              <a:spcPct val="35000"/>
            </a:spcAft>
          </a:pPr>
          <a:r>
            <a:rPr lang="es-CO" sz="2400" b="1" u="sng" kern="1200" dirty="0" smtClean="0"/>
            <a:t>1 Cor.5:6</a:t>
          </a:r>
          <a:r>
            <a:rPr lang="es-CO" sz="2400" kern="1200" dirty="0" smtClean="0"/>
            <a:t>. No es buena vuestra </a:t>
          </a:r>
          <a:r>
            <a:rPr lang="es-CO" sz="2400" u="sng" kern="1200" dirty="0" smtClean="0"/>
            <a:t>jactancia</a:t>
          </a:r>
          <a:r>
            <a:rPr lang="es-CO" sz="2400" kern="1200" dirty="0" smtClean="0"/>
            <a:t>. ¿No sabéis que un poco de levadura leuda toda la masa?</a:t>
          </a:r>
          <a:endParaRPr lang="es-CO" sz="2400" kern="1200" dirty="0"/>
        </a:p>
      </dsp:txBody>
      <dsp:txXfrm rot="10800000">
        <a:off x="2622300" y="1767"/>
        <a:ext cx="4850763" cy="2487685"/>
      </dsp:txXfrm>
    </dsp:sp>
    <dsp:sp modelId="{31AF865F-142B-4A12-BB2D-3460F121CC41}">
      <dsp:nvSpPr>
        <dsp:cNvPr id="0" name=""/>
        <dsp:cNvSpPr/>
      </dsp:nvSpPr>
      <dsp:spPr>
        <a:xfrm>
          <a:off x="756536" y="1767"/>
          <a:ext cx="2487685" cy="248768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EB5230-5876-40CA-93D2-A45D7ED8D97B}">
      <dsp:nvSpPr>
        <dsp:cNvPr id="0" name=""/>
        <dsp:cNvSpPr/>
      </dsp:nvSpPr>
      <dsp:spPr>
        <a:xfrm rot="10800000">
          <a:off x="2000379" y="3232045"/>
          <a:ext cx="5472684" cy="2487685"/>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000"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Así como una pequeña cantidad de levadura en una masa grande afecta al todo, así también la presencia de la «jactancia» en nuestro ser nos perjudica grandemente.</a:t>
          </a:r>
          <a:endParaRPr lang="es-CO" sz="2400" kern="1200" dirty="0"/>
        </a:p>
      </dsp:txBody>
      <dsp:txXfrm rot="10800000">
        <a:off x="2622300" y="3232045"/>
        <a:ext cx="4850763" cy="2487685"/>
      </dsp:txXfrm>
    </dsp:sp>
    <dsp:sp modelId="{352C6F7F-47B6-4573-ABFA-47B72528BB63}">
      <dsp:nvSpPr>
        <dsp:cNvPr id="0" name=""/>
        <dsp:cNvSpPr/>
      </dsp:nvSpPr>
      <dsp:spPr>
        <a:xfrm>
          <a:off x="756536" y="3232045"/>
          <a:ext cx="2487685" cy="248768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CC771-CBF7-4AE4-AFB2-E35C12814873}">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1E17CC-BB3C-42EE-8417-1DAB9CEC1125}">
      <dsp:nvSpPr>
        <dsp:cNvPr id="0" name=""/>
        <dsp:cNvSpPr/>
      </dsp:nvSpPr>
      <dsp:spPr>
        <a:xfrm>
          <a:off x="2468880" y="7"/>
          <a:ext cx="5760719" cy="604865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endParaRPr lang="es-CO" sz="2400" b="1" kern="1200" dirty="0" smtClean="0"/>
        </a:p>
        <a:p>
          <a:pPr lvl="0" algn="ctr" defTabSz="1066800" rtl="0">
            <a:lnSpc>
              <a:spcPct val="90000"/>
            </a:lnSpc>
            <a:spcBef>
              <a:spcPct val="0"/>
            </a:spcBef>
            <a:spcAft>
              <a:spcPct val="35000"/>
            </a:spcAft>
          </a:pPr>
          <a:r>
            <a:rPr lang="es-CO" sz="2400" b="1" kern="1200" dirty="0" smtClean="0"/>
            <a:t>Estos astutos animales, por ser zorras pequeñas se meten por cualquier agujerito, y por esa astucia y agilidad que tienen se hacen difíciles de cazar, pero el daño que causan a los frutos es muy grande y aunque no es instantáneo y a veces no son notorios, este daño en ocasiones es enorme e incalculable.</a:t>
          </a:r>
          <a:br>
            <a:rPr lang="es-CO" sz="2400" b="1" kern="1200" dirty="0" smtClean="0"/>
          </a:br>
          <a:r>
            <a:rPr lang="es-CO" sz="2400" b="1" kern="1200" dirty="0" smtClean="0"/>
            <a:t>  </a:t>
          </a:r>
          <a:br>
            <a:rPr lang="es-CO" sz="2400" b="1" kern="1200" dirty="0" smtClean="0"/>
          </a:br>
          <a:r>
            <a:rPr lang="es-CO" sz="2400" b="1" kern="1200" dirty="0" smtClean="0"/>
            <a:t> En la biblia se menciona varias veces a la zorras, en muchas ocasiones son usadas para destruir, pero en la vida espiritual representan situaciones en la que nuestra vida se ve involucrada y que </a:t>
          </a:r>
          <a:r>
            <a:rPr lang="es-CO" sz="2400" b="1" u="sng" kern="1200" dirty="0" smtClean="0"/>
            <a:t>poco a poco producen estragos.</a:t>
          </a:r>
          <a:br>
            <a:rPr lang="es-CO" sz="2400" b="1" u="sng" kern="1200" dirty="0" smtClean="0"/>
          </a:br>
          <a:r>
            <a:rPr lang="es-CO" sz="2100" b="1" kern="1200" dirty="0" smtClean="0"/>
            <a:t/>
          </a:r>
          <a:br>
            <a:rPr lang="es-CO" sz="2100" b="1" kern="1200" dirty="0" smtClean="0"/>
          </a:br>
          <a:r>
            <a:rPr lang="es-CO" sz="2100" b="1" kern="1200" dirty="0" smtClean="0"/>
            <a:t>    </a:t>
          </a:r>
          <a:br>
            <a:rPr lang="es-CO" sz="2100" b="1" kern="1200" dirty="0" smtClean="0"/>
          </a:br>
          <a:endParaRPr lang="es-CO" sz="2100" kern="1200" dirty="0"/>
        </a:p>
      </dsp:txBody>
      <dsp:txXfrm>
        <a:off x="2468880" y="7"/>
        <a:ext cx="5760719" cy="60486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FBC5B3-D2D0-46A2-B62F-A8E50E6A4EC5}">
      <dsp:nvSpPr>
        <dsp:cNvPr id="0" name=""/>
        <dsp:cNvSpPr/>
      </dsp:nvSpPr>
      <dsp:spPr>
        <a:xfrm rot="10800000">
          <a:off x="1803841" y="118"/>
          <a:ext cx="5472684" cy="17015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53340" rIns="99568" bIns="53340" numCol="1" spcCol="1270" anchor="ctr" anchorCtr="0">
          <a:noAutofit/>
        </a:bodyPr>
        <a:lstStyle/>
        <a:p>
          <a:pPr lvl="0" algn="ctr" defTabSz="622300" rtl="0">
            <a:lnSpc>
              <a:spcPct val="90000"/>
            </a:lnSpc>
            <a:spcBef>
              <a:spcPct val="0"/>
            </a:spcBef>
            <a:spcAft>
              <a:spcPct val="35000"/>
            </a:spcAft>
          </a:pPr>
          <a:r>
            <a:rPr lang="es-CO" sz="1400" b="1" kern="1200" dirty="0" smtClean="0"/>
            <a:t>Retomando la historia del atleta, las piedritas que se le introducían en los zapatos y le impedían caminar, son las zorras pequeñas, que no ves cuando entran en el zapato, pero si te descuidas te provocan grandes molestias... La Biblia dice en el Libro de Juan que nosotros debemos llevar fruto en abundancia (Juan 15: 5)…, pero para que esto suceda hay que cazar antes a las “zorras pequeñas”.</a:t>
          </a:r>
          <a:endParaRPr lang="es-CO" sz="1400" kern="1200" dirty="0"/>
        </a:p>
      </dsp:txBody>
      <dsp:txXfrm rot="10800000">
        <a:off x="2229224" y="118"/>
        <a:ext cx="5047301" cy="1701534"/>
      </dsp:txXfrm>
    </dsp:sp>
    <dsp:sp modelId="{57981700-92D0-4B31-A3BC-0A3CD2CCE984}">
      <dsp:nvSpPr>
        <dsp:cNvPr id="0" name=""/>
        <dsp:cNvSpPr/>
      </dsp:nvSpPr>
      <dsp:spPr>
        <a:xfrm>
          <a:off x="953074" y="118"/>
          <a:ext cx="1701534" cy="1701534"/>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EA1884-B9B1-4552-9F10-DC0873759BDA}">
      <dsp:nvSpPr>
        <dsp:cNvPr id="0" name=""/>
        <dsp:cNvSpPr/>
      </dsp:nvSpPr>
      <dsp:spPr>
        <a:xfrm rot="10800000">
          <a:off x="1803841" y="2209572"/>
          <a:ext cx="5472684" cy="17015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53340" rIns="99568" bIns="53340" numCol="1" spcCol="1270" anchor="ctr" anchorCtr="0">
          <a:noAutofit/>
        </a:bodyPr>
        <a:lstStyle/>
        <a:p>
          <a:pPr lvl="0" algn="ctr" defTabSz="622300" rtl="0">
            <a:lnSpc>
              <a:spcPct val="90000"/>
            </a:lnSpc>
            <a:spcBef>
              <a:spcPct val="0"/>
            </a:spcBef>
            <a:spcAft>
              <a:spcPct val="35000"/>
            </a:spcAft>
          </a:pPr>
          <a:r>
            <a:rPr lang="es-CO" sz="1400" b="1" kern="1200" dirty="0" smtClean="0"/>
            <a:t>Esas insignificancias aparentes, </a:t>
          </a:r>
          <a:r>
            <a:rPr lang="es-CO" sz="1400" b="1" i="1" kern="1200" dirty="0" smtClean="0"/>
            <a:t>como dejar de leer la Biblia o de orar por estar cansados, o de permitir que alguna mala palabra salga de nuestra boca (</a:t>
          </a:r>
          <a:r>
            <a:rPr lang="es-CO" sz="1400" b="1" i="1" u="sng" kern="1200" dirty="0" smtClean="0"/>
            <a:t>palabras ociosas, como dice la Biblia)</a:t>
          </a:r>
          <a:r>
            <a:rPr lang="es-CO" sz="1400" b="1" i="1" kern="1200" dirty="0" smtClean="0"/>
            <a:t>, o incluso hablar mal de alguien aparentemente sin causarle daño</a:t>
          </a:r>
          <a:r>
            <a:rPr lang="es-CO" sz="1400" b="1" kern="1200" dirty="0" smtClean="0"/>
            <a:t>, son ejemplos de pequeñas zorras que echan a perder las viñas.</a:t>
          </a:r>
          <a:endParaRPr lang="es-CO" sz="1400" kern="1200" dirty="0"/>
        </a:p>
      </dsp:txBody>
      <dsp:txXfrm rot="10800000">
        <a:off x="2229224" y="2209572"/>
        <a:ext cx="5047301" cy="1701534"/>
      </dsp:txXfrm>
    </dsp:sp>
    <dsp:sp modelId="{DACD3D08-A7BB-449D-8E1B-9466C8697291}">
      <dsp:nvSpPr>
        <dsp:cNvPr id="0" name=""/>
        <dsp:cNvSpPr/>
      </dsp:nvSpPr>
      <dsp:spPr>
        <a:xfrm>
          <a:off x="953074" y="2209572"/>
          <a:ext cx="1701534" cy="170153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8A4405-9D67-413C-8AA1-AFA163FE9BD9}">
      <dsp:nvSpPr>
        <dsp:cNvPr id="0" name=""/>
        <dsp:cNvSpPr/>
      </dsp:nvSpPr>
      <dsp:spPr>
        <a:xfrm rot="10800000">
          <a:off x="1803841" y="4419027"/>
          <a:ext cx="5472684" cy="1701534"/>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50329" tIns="53340" rIns="99568" bIns="53340" numCol="1" spcCol="1270" anchor="ctr" anchorCtr="0">
          <a:noAutofit/>
        </a:bodyPr>
        <a:lstStyle/>
        <a:p>
          <a:pPr lvl="0" algn="ctr" defTabSz="622300" rtl="0">
            <a:lnSpc>
              <a:spcPct val="90000"/>
            </a:lnSpc>
            <a:spcBef>
              <a:spcPct val="0"/>
            </a:spcBef>
            <a:spcAft>
              <a:spcPct val="35000"/>
            </a:spcAft>
          </a:pPr>
          <a:r>
            <a:rPr lang="es-CO" sz="1400" b="1" kern="1200" dirty="0" smtClean="0"/>
            <a:t>La instrucción es cazar las zorras y echarlas de la viña, pues sólo así el fruto se logrará. Cuidémonos de esas actitudes aparentemente inofensivas, pero que a la larga impedirán que llevemos fruto y, por consiguiente, también impedirán que permanezca.</a:t>
          </a:r>
          <a:endParaRPr lang="es-CO" sz="1400" kern="1200" dirty="0"/>
        </a:p>
      </dsp:txBody>
      <dsp:txXfrm rot="10800000">
        <a:off x="2229224" y="4419027"/>
        <a:ext cx="5047301" cy="1701534"/>
      </dsp:txXfrm>
    </dsp:sp>
    <dsp:sp modelId="{74FC20DC-4D01-4907-A73C-43E464A1870D}">
      <dsp:nvSpPr>
        <dsp:cNvPr id="0" name=""/>
        <dsp:cNvSpPr/>
      </dsp:nvSpPr>
      <dsp:spPr>
        <a:xfrm>
          <a:off x="953074" y="4419027"/>
          <a:ext cx="1701534" cy="170153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17/08/2013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599" y="5733256"/>
            <a:ext cx="6584777" cy="864096"/>
          </a:xfrm>
          <a:solidFill>
            <a:srgbClr val="FF0000"/>
          </a:solidFill>
        </p:spPr>
        <p:txBody>
          <a:bodyPr>
            <a:normAutofit/>
          </a:bodyPr>
          <a:lstStyle/>
          <a:p>
            <a:r>
              <a:rPr lang="es-CO" b="1" dirty="0" smtClean="0">
                <a:solidFill>
                  <a:srgbClr val="002060"/>
                </a:solidFill>
              </a:rPr>
              <a:t>TEXTO BIBLICO CANTARES 2:15.</a:t>
            </a:r>
            <a:endParaRPr lang="es-CO" b="1" dirty="0">
              <a:solidFill>
                <a:srgbClr val="002060"/>
              </a:solidFill>
            </a:endParaRPr>
          </a:p>
        </p:txBody>
      </p:sp>
      <p:sp>
        <p:nvSpPr>
          <p:cNvPr id="4" name="3 Terminador"/>
          <p:cNvSpPr/>
          <p:nvPr/>
        </p:nvSpPr>
        <p:spPr>
          <a:xfrm>
            <a:off x="439078" y="620688"/>
            <a:ext cx="8309386" cy="1165848"/>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dirty="0">
                <a:latin typeface="Informal Roman" pitchFamily="66" charset="0"/>
              </a:rPr>
              <a:t>LAS ZORRAS PEQUEÑAS</a:t>
            </a:r>
          </a:p>
        </p:txBody>
      </p:sp>
      <p:sp>
        <p:nvSpPr>
          <p:cNvPr id="5" name="AutoShape 4" descr="data:image/jpeg;base64,/9j/4AAQSkZJRgABAQAAAQABAAD/2wCEAAkGBhQSERQUExQUFBQUFxcVFxcUFBQVFRgWFBcXFxcUFBQYHCYeFxkjHBUWHy8gJCcpLCwsFR4xNTAqNSYrLCkBCQoKDgwOGg8PGiwkHCQsKSwpLCksLCwsLCksLCkpKSwpKSwsKSwpLCwsKSwsLCwsKSksLCwpLCwsKSwpLCwpLP/AABEIALQBGQMBIgACEQEDEQH/xAAbAAADAQEBAQEAAAAAAAAAAAADBAUCAQAGB//EAEcQAAEDAgMEBwMICAUDBQAAAAEAAhEDIQQSMQVBUWETInGBkaGxBzLBBiNCgpLR0/AUM0NSYnLh8RUXorPSU7LCFjRjc8P/xAAaAQADAQEBAQAAAAAAAAAAAAABAgMABAUG/8QALREAAgICAQMDAwQCAwEAAAAAAAECEQMhEgQxQRMiUTJh8HGBkdFSoUJiwRT/2gAMAwEAAhEDEQA/AKzQj0wvZEdrIXmwWjrR51UwkMRVKoWK4/DiFkkmVe0SgtMYmHUkKo7KnTRJxGKJTTRKm0sWEYY1M0LRQbTRnOhJYfESUy56ypDpHaZkpotskadS6ZNSySVDpC+JCRe1UKwSeS645w2aQMUAuh0JiEtW1T6jElIcoAFEfSCRp1oXX43guaWVMCmqNlgQnuhYFWVl64cs/ghOQSm+USEsxy22opRlfcnZ02XekshvWAJVFJoNhelC9qusoIzWLKLZkmxR1FZITNVyA4rOAGhaokq1ElPOXnkNaXOIDQJJNgANSUji3oWiW3ClMNcB9JoGknf2IjKRqjMZazc0iHH+J3D+XdvvAa/h6WX3WEnlA75cQqRx06fcKiTX9GREvdulgee/qjVEoYURZzz/ADNA/wDEFO7QY1wh9MGOOVwHxlAoUo0sOH3b1TJKMVQzM1KCB+jpsruVefJqxaHcO6UStVgJChibLT8RK+ljkR18jQxRlNsxNlLetUa8aoMpGQ7UepmMqGCmRVlCxNKRC0JUx2TKeJKKKpJCXxBymF6kbrsvRMuYV8QnnVbKRQdorNBlgptlIg2Egp6kgvprTakKEmWWkNuZKSxAgopxUJLEYhLJ0iOSWjzqi4XWSIrXRDWlcE81nG5hS4LxYlyUUVVyqdslyNgQuwgPrLbakoaugNnnFca5b6OVxzQFqoKNwj0aICRGITDMVZPFoYaquACVNVDqV5S76qdySA5DVa4SkELrcUmWNkSkbUmZUxUC6VrfO1Mo9ymb8C8Qe/LI+sf4VraeINKm5wu73WD+N1mzym55Ao2EwopsFNt3NjMTqSbku5kkkjWXFNjg0uX5+orWwwdlH90ZlSoRaGjz+PwS2QjmmcOCQtCVSoZMDiKRMySfL0S9Mlqo1aaRqshJli7s0jJfe630iTq1UDpCuZ8ROVHaNdHbWhR8NibJk4iV6KkwqZXpVJC1UiFPo4ggLX6VK6I5PksslDuGTZbISVJ8BMMrq0ZJlIzsUr4OZMJMYe6q1qwSzaUq6kMbwdK4X0FBllHw7cqojFCEjmOpUbrvQH1EvXxMlZaZUHlQHlNVayXe+UZ7Eu9cebKc08gN7oW6LpQ3reGXFts57GclkF1k4BZCq0wm4hoUJR6JWMiZpMQUW2MYNaECrUJTr2hLELNO9sIvTplNMYEMPAXW11RyURdIaFGUKrQWm4pCqViVnNNDWqFqlOCq2zmWE77KU5yewtX9V/8AZf7Dz93gthrlsaHcXx+DL8SxoEhgzmdMzpDSewB3iE1UYWNIpgF2vWcQJOpc6CfIpY435yq5ty9waPqdWG9pt3IrxkEG53nmumc1FWG1ZGxuDxZP/uqVPkzC5h4vqFdw+HxrdMRSqcn0gwf6ASqjxKGxyWPUcvC/hC6YszaNcfraTTzpu9Gu+9MMxrXcQeBEf3XKqXf5KWSVitM1WYlYTjYhDlq53BC0fNYIFMzC7hKcBAxL7rvJdhs4iy3QqSVMNRN4OqkaobkVxWRG10i9y8HplkodTG31ZTFB6nioi0np11DQ8chRNRDFUoHSrJrJZ5WzSyWPUbpmQApdHEo78So8xeQevWSbqt0Nz5WqTFCTchW7DsbK0LLrzDSeAkxwHpuQ6NTO0uYc4AuPpjsj3uzXtVoYZSjyRWOGUo8kNdJBgrziTosVoLpBBB4cFpjyNDy+8/BTd7sWt0CY65W+lWHthA2jif0el0jve3A6AdvG3mmwYpTlQ+PG5v7DWcm15K5UiIBB4xxUvZO0H4innzQ4EBpMxldrHZaE/RaBYaCwTdRi9KVGyw9N0CxBICDSrJvEMlLsw65W7IUaFYymGmVnoh+eK0EaoZKgTmlEfiOjNLhnP+3U+MLlQ2SW1nk025buD2+ctnzPgnwP3msY+TfzkPOjZPa50+gM94VnHUREpLZ9IUqLGjcJPablHbXzua3gMx9Gjxk/VXVcZaKeKE6r4WaUlHxuGi6U/SMoXC1KMhRmq2ymuqS3y8LJ+nUz9ilPGWpUvABaT2OAgjvBB/orL3KkBs2HmEpJTeUhZyJYqwEypXgJF9ZcxFWUvTklelxINjU2RMK+6XqWC5SrJXGwIrdMiMrKYcQtMxEKXpjlPOi0allPFe0olOqpSiax2q9Zc5dY2YTDaCFWYWpOMpgOlEpYNcrUoW4jB6LEVwgT+exBw70xVdJDeAD3d8hg5aOPgjSodGqQzAs1LmlscSb28FH+SuDqU69QdbIDoBNyd44feqFJ3XzaAGBH+o/DuTtfZfznSMMCZM8CNLbpldfT5VCNM9Lo1zi0vATFUWscXACDcjTdMjmN/cuYZlOAJdI+N7prZuAL8zqjdDa/VPMcOz1XsYxrBYXPnoLqWTJydUejHpsUtyRw9G1pMG1/Dh+eKi/KNjcRg3AVGsEGXFswBv1ECyr0q4LY0n4zbxlRa2wc9YZnTTGjcxhpJEujQuiQDNpsrdPk4P3AyYI1UETfktTDMNc2Ja0SCC6SC2BrfVfQALWPwwDabWtEMM24wWgeaTfio8Y8bLm6vJ6jVfc8jrVU+PwFfqOa3lAQC+7f5gPEEesIuKfAXnxZx2aLZaQlm1LX1Fj2hco19e70Waph07nWPaNPKR4KjdqjNhHXsErj/wBWWjUFt+ZI+BCcwcT2AnwUyvXAY0neZ7YMfBU6eNe5m8B9sbLxOTpcLVdnZrScczKgG4A+67hBE8tVr5K7W6Zr6tmuJDXM3tgaXvx81Q2vjMmGrumIBAPDMBB/1L5sYc4fEtqCza4GccHOMkkdpn7S7k+WOn38P/wLdM+vrVgVH2i9jBme5rG6S4hontKZw4L5IPVmLamLa8JnRDxGE1tqIPE7tVySq/cM7Yrhdr0RbOO6T6BK4nEt/SCZBa+mO/I4yPAp3DB5AJ1i/bv85SPyipkGi8zZ2Q9lQR6geKOOK50vz/QJRdWap1iCWm8acxu9UP8ATAjvaGvY5w+jLhzFj5wpXQO4K2KF2xHohUq5cQN/BXdn4YRKl0abXACkcma0ObBdGozhx46QFcwVEtbBF109V7VoSPcTxNOX8miT2Dd36d6QsE5jK0CBBc8gATuB+LoU3HVADE6ATwE/Hf3xuTY8b47AHNVeY8lKEkp6mzKAN5gnkNw75nwTOKQBzAtzWTLxv3TA7vyEhh6sW3u9Bqqr2XAP0bHt1PmT4LlyRGGsKbJtpU+m+O5MdPoooBRpuslcQ9dZVlBquuk5Bs9Ur5Gl2+waOLnGAPGE5RblBJ95xv3ANnwap1emXvogaNeHu7pa0eJ8luriYdpLRqOE6R2AearVRr5GT0UoGi+iwLQGNI0jevlsG7MbG0SD2K9sOqarDT0IuD3XSKDkmvJ6HQZFGe/JQfUzAwQAOMKGaudhkXDnC4MAiQNNEXavyTNamWkkGxY6A5rSIMlhs4efCNUj8ndjPo9JSdUFRvJgYGnKBDQDpAk31JVcUVGPu+r4Pcdt1Ht8i21caKdNpJyy9o7cxP337ErV+UtAOAp1A+Ndddb6E2grPy22S0tpuc5wAIkNJBnWZXKmwqTcNTFIANHWBJlxLt8+XZZdahHJGqdkJSeNt2qGsJtU1g7gLD1Q8VSzNcBqQY7Ysi7OwWRkd/efyEYheR1MuGTivB4fU5PUyNk84uaGfeCwntDh6i/eqGIfc74bPjP/ABHipGNolrMo0eco5OY4hviyB9TmmNnYjpKZd/K0dzGT5kqmXElFzj2/ujnXehvDUpzcnR4AIWIwziCG6wSO1sFUNlts8/8AyO+A+CaruAe2eDj4QlUV3KKFq2QWYqKFSoDujvcZI8wo+2K+VlFg/ca7vumMTiYouocHEzym3mEl8oW/OAH6IjzJHqunGkmkSkz67atEVGCnbr1aUyJBaIc4RzDCO9T9t1GuFQH6NJjxp72d4F+8D6y1tDaLaZDnPa3IAXnXIS09U2u4g2HEjiF81i9r9I9hp0qrmvBtB6zRULufD4q2OEnGqKya7H12xawFCmNCBBn94EyPEJx+KBXz1LaBcTmp1aeaHQReSCM0awQBu17UywSbf6jBmN3f2LmnGXKmPGVIb2dimkPJvFWoP9ZI9Vj5QvbUw1RgPWIlvHM3rCPAqfsdji1+gHSOJtNyeMj0TOIaGgucbM1jU5osBvNx9pFXGegqT40yfW2q2KL9xAcRzdDi2N5nMhf+rKP/AE6vjT/5KW58Uy4+6Mzmg8MpIUj/AAh/NduPFF3ZzOTPpcPsymIaCargdR1WSY73eITWIc0WcJGkTIjSwNkbZjMjc0a3aOOvrlU3atYtdeLkNAHCLg8Qbj6yVcpSSuh+KUbEX0YmpbKBlpgb3GbRui89gG8KbiIgiZJBJdrJPA8Oe88oVZ9N9UtY0AyYAAA5vdyFxJ5gJbaWyeja52drzocvugxoDq49wjneOskDw+mYiWti37x3N79/ATyntOs5xuZJMk896YZQloaNGt4Re0uOsyYHIRrCZ/Q+hbJg1HiwP0W8YOpKm6BRrZ9DrB5s0XE740tv181QaLE8fyT6JLDN6snQmOcm5HhlPenq1iB3d+vrPkubNowF1SYPH1Fj6LdJ3wHr/RDA17Z8f6g+KKywv2/nwXN+gAzsUKYkns4k8AN5WM7pki50bwnjxP8ARcw+HzEVH6iQxu5g/wCRkye4c2qbZObcNOwanvI8gtwSeg0YxHVL7+6GjXhfuuSt4dk33uv46eUKdtnFQHgfSyieZMT4E+K+m2NTb0LC3XLDieVk846OzpsHrz4XXkFg8JkcZ0P0eZ4cFf2DSy1JggaeI3nshLBgY3Oe7TxKd2E3MyTvl0dt7/nckjNqSo91dLixRpL9ypjNp9E7QEEx6b18s7aLqNTE1CyWU2mr1ZMtjTTWeGkEqjtbGm4ALssgWN3DUC3coG0Ma5skT1GgOa0ujMQZEggnSO9ev7Z7kjkUnHsz5ra3y2G0GVG02QWAEOmASbDUa627VvZ2PNQsp5nEUw2b6nu8FExOz39LVY1rQGEE5SYGeDABJuCfLcq3yewZbmPZHbvXU3GEHxRxZZyf1H0rcTIsZ/P9FpglSm1QzNUmGAkOFgAAYLu2QT2HkE90xBMaC07uwcfz2L5bNhc5tr8Zxd2KYuqRRqnfTqujtDwfiu4Cs0U3gfRqOjsJzD7kLEOnD4mx/Wu7usxawjIaJ+lTa/jdji13qF1ThWOV/P8AQUqY/g8SejbG+pU//Q/Bc2piL23Nd5kD4IODqZaDTvkP7nOv5EpWniMxzHcGj/UCfVTcaM20hbaDAa5G4x2W1QdqEPeCNBIJ+sb9kEeCNiWS8niTPKDHwU/GvFY02U3AMaZeBAJOYNDnHfvMdi6MaTeyZQ2nRaaYAp2YTlzdYuqPB67ybOdIOsxJ4rNaqXYhoafdkT/NM6/nTguuxuVj79XMYm4JYBEfnehYMfqnnVxe7u3ehTOT8hb2V8vu5RBfYneYBvPGAAOG7RbfWJgEANFgP3oO/gOXjwQv0pgax5NgQBG+NT4CFzaDvnGyDcZgOQvfuue9TcWVUq7htlVwBULjA6Q6mw1EDholNqMNWpQpCYc41nbuozSfEd8cElgQQHGZcYI4CRuHKTJ17rKhsRjzVq13AOJy0WCYhtzE7h+rPemhDi3IHLkqI3ynHXAj9ZA7iQ30CoZ28EHauEcejc7KMpOWJmMrndabfR3KR/iB4K8fpVCN7PpdnN0kk2m8mxHPslSH4Uve97ngdYnk0HqtY0D3nAU3yOMqpTeWsPOe7gAoNXGy4Bom4sDugOv/ABEkc1aEHtlJvSQ9hHtIe4tEGGMBvAAJM7nEyDGliUHaLGimRF9x4Xk28u495zR6NoZq/V2kNE+746nkeASeJOYHWDNzoABb88yllalRIe2ZnN8xGgMGIBk2j6Vu6e8ExuFJzPqFoboxkDOeF9Wjfv7FnAVIpQDJJMH+EWHZoShszPfmPu+6wbyG3c++gkRPboh9zAcRieuMhADB1WuBc7cSYBnQR25U7hqxe2CIOt4nW2hMeKTeYJcYEXMaSeJ3ukG/3JjDHJrqbx538RbchP3R0jBWODi/k0Hs0KZPVYBoSd/DIyR9oHTmpuHB6UgfTkd91TxFcPqEAWAgcyL/APkuSKqwRZmk6QYm0X8u7UnuWyIsOBQxUAzt0yie11yf+0DuWqDpc0HeDHcR/VTa2kMiLjqUumC7NWpMyjU2JI8m+K+x+T0Bjs9sjy0NNwCTA7TNlI2fs4OxDOAqmq7hFNgDey4Cc2G7Nj65M5BLqYjUuiXkcYcY5O5quR8o68HodHFxlGb8uv8AR9DtY9UNH04b8XeQK7Uxxo0yR7x6rRxcbBDq1M9YkaU+r9Z3xAHmpteoatcmZp0SG8jUcJPgPguXalaPXnP2v/s6X5/I5XovbTaCQ8iTacxjrODZsXG/ipuJqNyFwgtIzgtuDAzC+8XWsVjiCSHQRIbAae4SYkkgKNV2xTbTa1snKXNGpmDqDwv4BezCVwTSPOy+3szj6dmlzcr3U21HRGri4xO+M0TvW9n1mhjncAXR2SYSrcSTM6SY3nrkSJ4TJ71jCPDaJdxsb8DEeC2XNrRxZJpsrYCi0tynrOg5s12iZzE8d6V2fWD5pNc4tpAtDnH3soAbc3P9Ed1ZzG5AJc8CQIBETqdynNwsYh1R9PNTggte0EFt+syxDohpO+y5IK7/ADZC0h1rJpPfSeTndUlv0SA4NBIPuuDhaPOEDDYxv6NQgzkL6Z5teXCx3w4NHdzQcNi6VOmLdYvnMQYAeQBG6ZPjKc/w2mKJLe0XsSSSLblTLpU/kFs6x3zOU7mk/UcAQPEj7KniuWiOJb8PuRq+MmkIvADDutBjznwSeKMlscPRc0ltCyGarekABNoc5xH54nzUx7wxkNEEmJGomMxPYGefNPYd8NHcfAyB4x4Jfboax7Q36UvP1iJA+z5qsF4FYGsCWPv1aTTHa9wA8vRPUeq2mSdAZHcQkhVmmGxeo4k6+62AB4k+KPjsQA2PpZdBwy3nv9EzT0jA8XtPPkptNwBNuX9+5VNo18zmkXcWnNGvWawAeM2UPBUI6x1cHH6ug+KqYiqGU2ETYF3CYMWO/SO5aenSDZqq0MaBrlaOtzzGR2xHamdnYtzmQwS55Bdo0taAbjMQJhjBPCCFCe8CWtmQxrNdXaDwFu2V1jSfm6jiGWzRE/RABI1sLSYFplNwVNsZMobc20H0RTaYcwA261swmXbgRISHRH/pnxVFuAY4ZWgiDMDeDMA8dXXTf+FVP4fz3KkZQSpGaBbUxYZTbNsxZNjpmBdpxG/sSWFoCkc7RBd1WTo2Je554nM4+I4KjtDDBxDne6Isf4QdfJSdr4nLmqHS1NgG8HUDcJ49vJGE9JfJTJtjGz4ILt7wQMxvA4jd56lGrMDaLC4gFzXQXG5JOvhNuY4JH5PPe7M50Q2bARJ331IC+i/Q21Ohc8AhjCecmICTI+M6JIiMpm0ghkAQN4HwlMTNwYAGgk23AACdw0uZWcfjc9TLHKOAAsLc4S+Mx4oU3ZSAdC46NAGXXj96EVb4/JkExFQDqgg5SS45oAIAtO7dJ3RxSFNt5qPgHQTlLuTW6gc/eM7ry1gNk54a8kNjPku1znGCXO7OG5VmbPpsktDWjed5PM6koTzwguKDVk7CPhwPDN4FpHxTuy2wM51vHaQL+RQatMCSEeibQNw9ZH57Vypu9CpbE6tf5xrYF5mBrNr+KerkB9Mb4d3ZYMd8FT6dIdd5NwOryuJPos18Z8612g+H59U/nQbos7HxE1Xk+6ST9UvMDvhB2Zi3Nrio4z0wqVRyZ1so+ywLmBhtAnc+pEjsAA9Vk0SX0weq1rCxscBzOtjwQklVHfC1ji13W/5Y/U2waFHMfeqEuA3y/TwHovU8bSp0GU2kucDme7KQC513GTrwGtgFKqUGdLImoAYGYky4aydzR8E3WpATxdGggDsSySjpFJ5Mla7JV/YLHYp3R5muDTBd1ojsA1zGYle+T16DqjrgEmSL33CeUSktrYgV6eUCcpOWRfM0EBw4b+4kJzZ9E0sLlJi4Jn+Yfcu2U0opLucTySb/AEF3ukkiAM1gLWBkWXMEwNotL/da8k8TDjA8YQq8S07p4xrKcxTgaDRwue3Vc05Npfdk38m6leHEke/qY0AvHIR6BZ2liXFhnLpLWwbAiCXTv963jqAs1qhbTzndGXWSXf3SlWuMt50MgG/HVFUqYrYtVisQ026weRI6xbMAQd5cfEK/hiAwD6MQDO8EtMHkQo+zWtPzga0dGCZNyHEH6R5E6I1FjqzG2c5zutpeNeqBpb13q2WPJbYUNdE0POUDrh2YxFzcX3/13b1GUCaebeG+qZB92RpMg8pEdxQsC9xNRlyIBHYdy5m+X7GPYGgRSBcL8+SxjaQeWk+8AY7Dr8E2ARREmSQT4OcI8lHpVXF5cdzujb2XcT3m31StBt2wPRk0z0v8LGmOFx/RL4ymYc7iMo+P55KpUbcgau9IIPwUvaOIyjLE3PdwVsbcpKhRjBtkMBn3J9NeSGKsNveSNb2LphMUa3VYdOoB2l979iH0ExO8z2CSBPeCt5NV9gWzMI52ZwPWLurOkzc25+iJTcC+GguyiebiNB2nXlbgn24QNylzoDQQGgdY8x4ldwQptkhhbJuXOl0AXvu3eKpyT2xkhs124dpaDLyCQDGbKNASPVSP/VNX9xngfvQ3VM9RxIlxvfc0e6B6ruV/D/tSWkZsp/KMmKbSYYTJAPWedzBwG8lerYXOMtswiP4ZFyOxZ21TnE0idGtPmb96K+tla9+k2HLmpOTbh+5WX1MC54aXNbENYBE90kdyaqbQLaQPEAW52UbCkuBcezmU9i3gUm8tE81bRG9kujVgudwBsmMJh5fLveBmCAQONuJk37Eo172vERJM3AMDWwNpmL8lQosfnc63ORN+UFM7irXcCGcTtBodcX3DWYSrsY+pJJho0v8AmEGtSLnEgc55cpXalWAA20iefZ4qEYJJUGw76vVndAsL30+Kbr1DTDDxlp74P57FjDDKyTF9fh96WxTy92aeqDAHMm59E9IxqrSLWOF5cAJ5kz8EhtN/UaRvaB4HXyVo3Y0xMmB26W8SoWKoHJlO4wPz3p41aBIs4Fx6Omz94sd6n7kXa+PDHRJa1rSXOHvXIs0cUbCUwAyo67gwNaOcaqJt6lmAI/eISpKU0XcnxSX4ivs+gQ9hyw1w6gBB6pE68d5lZ2s85iAYvqNeEJ3ZFqVInUNHkIUzadTrJMn16GlNqHE90OUgCdZJPDU+QPit16vzRZxgec/Bcz/NtPIeY080kKkPB7DyTbSIyYyWgVabDfUHuafvXaptHNerNioxwNiD5/3XK3vtHMKMn2QG/A5jjHRtGqmvpdU8TM9+ndEJ3F1JeTwCn4l5se9aLfYVsLVo5aTaTTdxv3ruHxDxUOSW9GQB3bjxELlI5zO+LcuaJgqxccktBmGk+hO9V5NjIY2ti4qMP7wjzn4rDMTkusY1sQT7zS6yJTph7AeUqM3VMMu4XHfqmuGhB/7j/VfP0sZmq2jKSMsbssgz2lxPevqcC0Pp5DuEeZPxXzGA2U4YhzQDYzpukX5BWxceMjVZUqNgSkKgbUMOFw6Y45d3K5CrYp02CjBoD8k9Y34bh+e5Dpm6bBWzGFplrmNfcB0xyFh5K2wAy+NLDt0k/nepeGpzVJbfKd9/zqr9aoGtNt43wO0pskm2aJIxNYgcXR/RbcG9HmfIFxpGYkiAeVmo2KeHNblixHfNiAg47EgZGgSAZh1wTBmfzwQcaaiHQGixoGZx11ICP8z+87wC5VvR6g7OUaqFmf8AvDxCOOHqW2Buj63bDwKnOEhW6wA3C69t7GZqpjdbzK3h29UI8d2NN3J0J0cMc8xGg03BH2lXZnDTBgQBNwTG5Ot05zKmZCahMXJtyAT3bFM1MCX1JmAIEck5NjFhp3cUL9GOaSeay6puG5JK2gM9Vq3Atol2S53LenqTXEBoElxjdPcuNpBriDHVPihaUVRq0Ea6RCzQpj6PWaJ8efNEFRuq22sI6tuzhzKy2hkGLf1bdwkn0SNTA5zMx1p7lRo0+oTvNu7el32tMWTJxM0CO0mh4bwsPvR6GFD90gHMF85i6XWnevq/kyzMy+9CcUqaDB2wzqeRo4BRsY3NVA3SrW2X7godUw6e9Su2GbOYx0Q0dnkmcRhQGUps4tDj4aep7lOY7pKg7Qna9SXubfqwB4EfEqkpaoWMtMHQqZg0H6JhExcB6WdViANy5XMkHxUHG5WIYdiDfms1MQA0ysdJIMbkvQomo+FaMF5F8hcI53RGppcx+e9KMcTI3mD3qzjWjIKTBp8VJp4d7asb1dNOx2XqFQPBDn5XADK83AcZaJG8JljejDWwBFjGndyUesWOD2gZXBpzC+XcZHgu4bGO6MZjLpixkR271HLjuFfcbwVW1Cx4O4omMrZJLbZ4BO88kpWfmYCu5M4AO5csfuBPwYq1coUstOcu3ceHcqG0LDkIPcEHFADdLdT36eqvhtLQPITZgDaZfzRsbVmkBYkkE9k/kpd0NpQ3Q3CZ2awFhJNrC/Deh5cgJ+AeDwxmSerMgc4hY2rSAE3JnQc07QqNa0ncD/YLFduf1U1kfO32HpUAw7JYG8vVd/wanwRMIzKHF25C/wAVC1zt8TH6dU9jGFJk18XP81D8FN4f2UYdmlbE9pdR/CXl5fQelD4LqKTs1/lZhpnpcR9ql+Gsn2U4aZ6XEX/io/hry8t6MPg3FGXeybDEfrsSPrUfwkBvsbwo/b4v7VD8FeXlvRh8AcENUvZXhhpVxGkTmpT/ALaXqex/Cn9viu51D8JdXkvoY1/xQeKoy72O4UiOmxX2qH4SLR9kuFb+1xJ7XUfwl5eReGFdjKKGP8sMPEdLiPtUvw0Ct7JsM79tiR2Oo/GkvLyCwY/gLimLu9jOEP7bFduahP8Asp7Z/svw9EQ2tiT/ADOo/CmFxeReKFdgKKRvE+zLDv1q4gdjqXxppJ/sfwx/b4r7VD8FeXkqw414M4pmaHsbwrHBwr4u3F1CD2/Mog9kOFEnpsVLiSetR37v1Wi8vJnhhfZAUIgx7G8LM9Pi/tUPwV53sbwp/b4v7VD8FeXlvRh8I3CJxvsZwo/b4q/8VD8Fcw/sYwrDIr4vvdQ/BXl5F4ofCNwiFw/sfwrCT0+KcSZ6zqHwpBZ/yew2fOa+KJ4F1CP9mfNdXkPShfYPFA2+xfCh5f0+LkgiC6hF5H/R5reE9jWFpggV8UZi7nUJEcIoheXkzxQa2l4NxQw32TYYCOlxJ+tR/CXmeyjDD9riPtUvw15eSPp8X+KNxQOr7JMM4z02JHY6j+EhVPY5hXNy9PixzDqE27aK8vLQwwXZA4o5/k1hcob0+LgfxUPwUSj7IcM1pHTYog8XUfhSXl5Z4cddkBQjfY0/2R4UiOmxOs+9R/CRafspww/a4j7VL8NeXkvoY3rihuKOH2VYaINXEn61H8JC/wAn8H+/iPtUvw15eT//AD4v8QcU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0" name="Picture 6" descr="http://3.bp.blogspot.com/-94doqeYgKdk/UVDfFFOoxAI/AAAAAAAAAp0/u1U5UdS9q1Q/s1600/fox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018997"/>
            <a:ext cx="5572125"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7080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idx="1"/>
            <p:extLst>
              <p:ext uri="{D42A27DB-BD31-4B8C-83A1-F6EECF244321}">
                <p14:modId xmlns:p14="http://schemas.microsoft.com/office/powerpoint/2010/main" val="2380050870"/>
              </p:ext>
            </p:extLst>
          </p:nvPr>
        </p:nvGraphicFramePr>
        <p:xfrm>
          <a:off x="179512" y="2492896"/>
          <a:ext cx="8784976" cy="3888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4 Diagrama"/>
          <p:cNvGraphicFramePr/>
          <p:nvPr>
            <p:extLst>
              <p:ext uri="{D42A27DB-BD31-4B8C-83A1-F6EECF244321}">
                <p14:modId xmlns:p14="http://schemas.microsoft.com/office/powerpoint/2010/main" val="3878991128"/>
              </p:ext>
            </p:extLst>
          </p:nvPr>
        </p:nvGraphicFramePr>
        <p:xfrm>
          <a:off x="1835696" y="332656"/>
          <a:ext cx="5328592" cy="18158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266227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 calcmode="lin" valueType="num">
                                      <p:cBhvr>
                                        <p:cTn id="16" dur="1000" fill="hold"/>
                                        <p:tgtEl>
                                          <p:spTgt spid="6"/>
                                        </p:tgtEl>
                                        <p:attrNameLst>
                                          <p:attrName>style.rotation</p:attrName>
                                        </p:attrNameLst>
                                      </p:cBhvr>
                                      <p:tavLst>
                                        <p:tav tm="0">
                                          <p:val>
                                            <p:fltVal val="90"/>
                                          </p:val>
                                        </p:tav>
                                        <p:tav tm="100000">
                                          <p:val>
                                            <p:fltVal val="0"/>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5"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784518333"/>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4989136"/>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5">
              <a:lumMod val="20000"/>
              <a:lumOff val="80000"/>
            </a:schemeClr>
          </a:solidFill>
        </p:spPr>
        <p:txBody>
          <a:bodyPr>
            <a:normAutofit fontScale="70000" lnSpcReduction="20000"/>
          </a:bodyPr>
          <a:lstStyle/>
          <a:p>
            <a:pPr marL="0" indent="0">
              <a:buNone/>
            </a:pPr>
            <a:endParaRPr lang="es-CO" b="1" dirty="0"/>
          </a:p>
          <a:p>
            <a:pPr marL="0" indent="0" algn="ctr">
              <a:buNone/>
            </a:pPr>
            <a:r>
              <a:rPr lang="es-CO" b="1" dirty="0" smtClean="0"/>
              <a:t>El sabio Salomón dice:  «Cazadnos </a:t>
            </a:r>
            <a:r>
              <a:rPr lang="es-CO" b="1" dirty="0"/>
              <a:t>las zorras, las zorras pequeñas, que echan a perder las viñas; porque nuestras viñas están en </a:t>
            </a:r>
            <a:r>
              <a:rPr lang="es-CO" b="1" dirty="0" smtClean="0"/>
              <a:t>cierne».</a:t>
            </a:r>
            <a:r>
              <a:rPr lang="es-CO" b="1" dirty="0"/>
              <a:t/>
            </a:r>
            <a:br>
              <a:rPr lang="es-CO" b="1" dirty="0"/>
            </a:br>
            <a:r>
              <a:rPr lang="es-CO" b="1" dirty="0">
                <a:solidFill>
                  <a:srgbClr val="FF0000"/>
                </a:solidFill>
              </a:rPr>
              <a:t>Cantares 2:15 </a:t>
            </a:r>
            <a:br>
              <a:rPr lang="es-CO" b="1" dirty="0">
                <a:solidFill>
                  <a:srgbClr val="FF0000"/>
                </a:solidFill>
              </a:rPr>
            </a:br>
            <a:r>
              <a:rPr lang="es-CO" b="1" dirty="0"/>
              <a:t/>
            </a:r>
            <a:br>
              <a:rPr lang="es-CO" b="1" dirty="0"/>
            </a:br>
            <a:r>
              <a:rPr lang="es-CO" b="1" dirty="0"/>
              <a:t>CIERNE  =  significa “Floreciendo”, </a:t>
            </a:r>
            <a:r>
              <a:rPr lang="es-CO" b="1" dirty="0" smtClean="0"/>
              <a:t>es el tiempo cuando aparecen </a:t>
            </a:r>
            <a:r>
              <a:rPr lang="es-CO" b="1" dirty="0"/>
              <a:t>las flores que luego echan “Fruto”, es un estado </a:t>
            </a:r>
            <a:r>
              <a:rPr lang="es-CO" b="1" dirty="0" smtClean="0"/>
              <a:t>precioso para el viñador, fragante </a:t>
            </a:r>
            <a:r>
              <a:rPr lang="es-CO" b="1" dirty="0"/>
              <a:t>y con promesa (la iglesia está en tiempo de crecimiento, paz y prosperidad</a:t>
            </a:r>
            <a:r>
              <a:rPr lang="es-CO" b="1" dirty="0" smtClean="0"/>
              <a:t>).</a:t>
            </a:r>
            <a:endParaRPr lang="es-CO" b="1" dirty="0"/>
          </a:p>
          <a:p>
            <a:pPr marL="0" indent="0" algn="ctr">
              <a:buNone/>
            </a:pPr>
            <a:endParaRPr lang="es-CO" b="1" dirty="0"/>
          </a:p>
          <a:p>
            <a:pPr marL="0" indent="0" algn="ctr">
              <a:buNone/>
            </a:pPr>
            <a:r>
              <a:rPr lang="es-CO" b="1" dirty="0" smtClean="0"/>
              <a:t>Las </a:t>
            </a:r>
            <a:r>
              <a:rPr lang="es-CO" b="1" dirty="0"/>
              <a:t>zorras son esos pequeños animalitos que se meten en los viñedos y se comen el fruto, echando a perder toda la cosecha; Porque las zorras grandes, cuando se meten en los viñedos, ciertamente se comen el fruto. Pero las zorras pequeñas, como no alcanzan el fruto, se tienen que levantar y se tienen que estirar, y al hacerlo rompen toda la rama, y entonces no sólo se pierde el fruto sino que se pierde también la siembra y toda la cosecha.</a:t>
            </a:r>
            <a:br>
              <a:rPr lang="es-CO" b="1" dirty="0"/>
            </a:br>
            <a:r>
              <a:rPr lang="es-CO" b="1" dirty="0"/>
              <a:t>O sea que cuando las zorras pequeñas entran en el viñedo destruyen totalmente lo que antes se había sembrado, y hay que resembrar, hay que restaurar el viñedo completo</a:t>
            </a:r>
            <a:r>
              <a:rPr lang="es-CO" b="1" dirty="0" smtClean="0"/>
              <a:t>.</a:t>
            </a:r>
            <a:r>
              <a:rPr lang="es-CO" b="1" dirty="0"/>
              <a:t>      </a:t>
            </a:r>
            <a:endParaRPr lang="es-CO" dirty="0"/>
          </a:p>
        </p:txBody>
      </p:sp>
    </p:spTree>
    <p:extLst>
      <p:ext uri="{BB962C8B-B14F-4D97-AF65-F5344CB8AC3E}">
        <p14:creationId xmlns:p14="http://schemas.microsoft.com/office/powerpoint/2010/main" val="32029952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708941521"/>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4648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0000" lnSpcReduction="20000"/>
          </a:bodyPr>
          <a:lstStyle/>
          <a:p>
            <a:r>
              <a:rPr lang="es-CO" sz="4000" b="1" dirty="0" smtClean="0"/>
              <a:t>Qué es una</a:t>
            </a:r>
            <a:r>
              <a:rPr lang="es-CO" b="1" dirty="0" smtClean="0"/>
              <a:t> VIÑA.</a:t>
            </a:r>
            <a:r>
              <a:rPr lang="es-CO" b="1" dirty="0"/>
              <a:t>  (Isaías 5:1-6)  </a:t>
            </a:r>
            <a:r>
              <a:rPr lang="es-CO" b="1" u="sng" dirty="0"/>
              <a:t>Terreno plantado de muchas vides</a:t>
            </a:r>
            <a:r>
              <a:rPr lang="es-CO" b="1" dirty="0"/>
              <a:t>.  Se sembraban en una colina donde se erigía una cabaña o una </a:t>
            </a:r>
            <a:r>
              <a:rPr lang="es-CO" b="1" dirty="0" smtClean="0"/>
              <a:t>Torre para </a:t>
            </a:r>
            <a:r>
              <a:rPr lang="es-CO" b="1" dirty="0"/>
              <a:t>el “atalaya” (guardián – Marcos 12:1</a:t>
            </a:r>
            <a:r>
              <a:rPr lang="es-CO" b="1" dirty="0" smtClean="0"/>
              <a:t>).</a:t>
            </a:r>
          </a:p>
          <a:p>
            <a:r>
              <a:rPr lang="es-CO" b="1" dirty="0" smtClean="0"/>
              <a:t> </a:t>
            </a:r>
            <a:r>
              <a:rPr lang="es-CO" b="1" u="sng" dirty="0"/>
              <a:t>Eran protegidas por paredes</a:t>
            </a:r>
            <a:r>
              <a:rPr lang="es-CO" b="1" dirty="0"/>
              <a:t>, cercas o vallados (Número 22:24; Salmo 80:8-12; Proverbios 24:30) para evitar que entraran los animales o los ladrones.  </a:t>
            </a:r>
            <a:endParaRPr lang="es-CO" b="1" dirty="0" smtClean="0"/>
          </a:p>
          <a:p>
            <a:r>
              <a:rPr lang="es-CO" b="1" u="sng" dirty="0" smtClean="0"/>
              <a:t>Las </a:t>
            </a:r>
            <a:r>
              <a:rPr lang="es-CO" b="1" u="sng" dirty="0"/>
              <a:t>vides improductivas se eliminaban</a:t>
            </a:r>
            <a:r>
              <a:rPr lang="es-CO" b="1" dirty="0"/>
              <a:t>.  Cada 7 años las viñas se dejaban en barbecho </a:t>
            </a:r>
            <a:r>
              <a:rPr lang="es-CO" b="1" u="sng" dirty="0" smtClean="0"/>
              <a:t>(para los pobres y las bestias)</a:t>
            </a:r>
            <a:r>
              <a:rPr lang="es-CO" b="1" dirty="0" smtClean="0"/>
              <a:t> (Éxodo </a:t>
            </a:r>
            <a:r>
              <a:rPr lang="es-CO" b="1" dirty="0"/>
              <a:t>23:11; Levítico 25:3). </a:t>
            </a:r>
            <a:endParaRPr lang="es-CO" b="1" dirty="0" smtClean="0"/>
          </a:p>
          <a:p>
            <a:r>
              <a:rPr lang="es-CO" b="1" u="sng" dirty="0" smtClean="0"/>
              <a:t>La </a:t>
            </a:r>
            <a:r>
              <a:rPr lang="es-CO" b="1" u="sng" dirty="0"/>
              <a:t>cosecha era para comer de inmediato</a:t>
            </a:r>
            <a:r>
              <a:rPr lang="es-CO" b="1" dirty="0"/>
              <a:t>, primero se secaba </a:t>
            </a:r>
            <a:r>
              <a:rPr lang="es-CO" b="1" dirty="0" smtClean="0"/>
              <a:t>como pasas </a:t>
            </a:r>
            <a:r>
              <a:rPr lang="es-CO" b="1" dirty="0"/>
              <a:t>de uvas, o en forma de tortas (1 Samuel 25:18) o se </a:t>
            </a:r>
            <a:r>
              <a:rPr lang="es-CO" b="1" dirty="0" smtClean="0"/>
              <a:t>hervía (cocido) </a:t>
            </a:r>
            <a:r>
              <a:rPr lang="es-CO" b="1" dirty="0"/>
              <a:t>como un </a:t>
            </a:r>
            <a:r>
              <a:rPr lang="es-CO" b="1" dirty="0" smtClean="0"/>
              <a:t>arrope, </a:t>
            </a:r>
            <a:r>
              <a:rPr lang="es-CO" b="1" dirty="0"/>
              <a:t>o se hacía vino.  </a:t>
            </a:r>
            <a:endParaRPr lang="es-CO" b="1" dirty="0" smtClean="0"/>
          </a:p>
          <a:p>
            <a:r>
              <a:rPr lang="es-CO" b="1" dirty="0" smtClean="0"/>
              <a:t>A </a:t>
            </a:r>
            <a:r>
              <a:rPr lang="es-CO" b="1" dirty="0"/>
              <a:t>viudas, huérfanos y extranjeros se les permitían sacar uvas en las viñas (Levítico 19:10; Salmo 146:9). </a:t>
            </a:r>
          </a:p>
          <a:p>
            <a:r>
              <a:rPr lang="es-CO" b="1" dirty="0"/>
              <a:t> El vino simboliza la prosperidad y la paz (1 Reyes 4:25; Miqueas 4:4; Zacarías 3:10</a:t>
            </a:r>
            <a:r>
              <a:rPr lang="es-CO" b="1" dirty="0" smtClean="0"/>
              <a:t>).</a:t>
            </a:r>
          </a:p>
          <a:p>
            <a:r>
              <a:rPr lang="es-CO" b="1" u="sng" dirty="0" smtClean="0"/>
              <a:t>Nuestra </a:t>
            </a:r>
            <a:r>
              <a:rPr lang="es-CO" b="1" u="sng" dirty="0"/>
              <a:t>vida espiritual, es comparada con la viña ya que va dando </a:t>
            </a:r>
            <a:r>
              <a:rPr lang="es-CO" b="1" u="sng" dirty="0" smtClean="0"/>
              <a:t>fruto dura muchos años.</a:t>
            </a:r>
            <a:r>
              <a:rPr lang="es-CO" b="1" dirty="0" smtClean="0"/>
              <a:t>(Gálatas </a:t>
            </a:r>
            <a:r>
              <a:rPr lang="es-CO" b="1" dirty="0"/>
              <a:t>5:22), pero las "zorras pequeñas" siempre están al acecho para comerse esos frutos, y si tú las dejas entrar, si no las cazas a tiempo, hasta pueden destruir tu viña</a:t>
            </a:r>
            <a:r>
              <a:rPr lang="es-CO" b="1" dirty="0" smtClean="0"/>
              <a:t>.</a:t>
            </a:r>
            <a:endParaRPr lang="es-CO" dirty="0"/>
          </a:p>
        </p:txBody>
      </p:sp>
      <p:pic>
        <p:nvPicPr>
          <p:cNvPr id="3074" name="Picture 2" descr="http://t3.gstatic.com/images?q=tbn:ANd9GcR5h8huIJqMOURhmUIlCZHuOWdfXKkII96lL9-yuvsTG1b5qYw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832" y="188640"/>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1734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895388175"/>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9678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77500" lnSpcReduction="20000"/>
          </a:bodyPr>
          <a:lstStyle/>
          <a:p>
            <a:pPr marL="0" indent="0" algn="ctr">
              <a:buNone/>
            </a:pPr>
            <a:r>
              <a:rPr lang="es-CO" b="1" dirty="0" smtClean="0"/>
              <a:t>Mencionaremos aquí algunas </a:t>
            </a:r>
            <a:r>
              <a:rPr lang="es-CO" b="1" dirty="0"/>
              <a:t>zorras que menciona la </a:t>
            </a:r>
            <a:r>
              <a:rPr lang="es-CO" b="1" dirty="0" smtClean="0"/>
              <a:t>Biblia:</a:t>
            </a:r>
            <a:r>
              <a:rPr lang="es-CO" b="1" dirty="0"/>
              <a:t/>
            </a:r>
            <a:br>
              <a:rPr lang="es-CO" b="1" dirty="0"/>
            </a:br>
            <a:r>
              <a:rPr lang="es-CO" b="1" dirty="0"/>
              <a:t/>
            </a:r>
            <a:br>
              <a:rPr lang="es-CO" b="1" dirty="0"/>
            </a:br>
            <a:r>
              <a:rPr lang="es-CO" sz="3300" b="1" u="sng" dirty="0"/>
              <a:t>La </a:t>
            </a:r>
            <a:r>
              <a:rPr lang="es-CO" sz="3300" b="1" u="sng" dirty="0" smtClean="0"/>
              <a:t>Venganza: </a:t>
            </a:r>
            <a:r>
              <a:rPr lang="es-CO" sz="2800" b="1" dirty="0" smtClean="0">
                <a:solidFill>
                  <a:srgbClr val="FF0000"/>
                </a:solidFill>
              </a:rPr>
              <a:t> JUECES </a:t>
            </a:r>
            <a:r>
              <a:rPr lang="es-CO" sz="2800" b="1" dirty="0">
                <a:solidFill>
                  <a:srgbClr val="FF0000"/>
                </a:solidFill>
              </a:rPr>
              <a:t>15:04</a:t>
            </a:r>
            <a:r>
              <a:rPr lang="es-CO" b="1" dirty="0"/>
              <a:t>…</a:t>
            </a:r>
            <a:r>
              <a:rPr lang="es-CO" b="1" i="1" dirty="0">
                <a:latin typeface="Agency FB" pitchFamily="34" charset="0"/>
              </a:rPr>
              <a:t>y cogió </a:t>
            </a:r>
            <a:r>
              <a:rPr lang="es-CO" b="1" i="1" dirty="0" smtClean="0">
                <a:latin typeface="Agency FB" pitchFamily="34" charset="0"/>
              </a:rPr>
              <a:t>(Sansón) trescientas </a:t>
            </a:r>
            <a:r>
              <a:rPr lang="es-CO" b="1" i="1" dirty="0">
                <a:latin typeface="Agency FB" pitchFamily="34" charset="0"/>
              </a:rPr>
              <a:t>zorras, y tomó teas, y juntó cola con cola y </a:t>
            </a:r>
            <a:r>
              <a:rPr lang="es-CO" b="1" i="1" dirty="0" smtClean="0">
                <a:latin typeface="Agency FB" pitchFamily="34" charset="0"/>
              </a:rPr>
              <a:t>puso una tea entre ellas.</a:t>
            </a:r>
          </a:p>
          <a:p>
            <a:pPr marL="0" indent="0">
              <a:buNone/>
            </a:pPr>
            <a:endParaRPr lang="es-CO" b="1" dirty="0"/>
          </a:p>
          <a:p>
            <a:pPr marL="0" indent="0" algn="ctr">
              <a:buNone/>
            </a:pPr>
            <a:r>
              <a:rPr lang="es-CO" b="1" dirty="0" smtClean="0"/>
              <a:t> </a:t>
            </a:r>
            <a:r>
              <a:rPr lang="es-CO" dirty="0" smtClean="0"/>
              <a:t>El </a:t>
            </a:r>
            <a:r>
              <a:rPr lang="es-CO" dirty="0"/>
              <a:t>propósito de ésta clase de zorras es llevarnos a tomar la venganza en nuestras manos lo que es contrario a lo que la Palabra de Dios dice.</a:t>
            </a:r>
            <a:r>
              <a:rPr lang="es-CO" b="1" dirty="0">
                <a:solidFill>
                  <a:srgbClr val="FF0000"/>
                </a:solidFill>
              </a:rPr>
              <a:t> </a:t>
            </a:r>
            <a:r>
              <a:rPr lang="es-CO" b="1" dirty="0" smtClean="0">
                <a:solidFill>
                  <a:srgbClr val="FF0000"/>
                </a:solidFill>
              </a:rPr>
              <a:t>(Romanos 12:19)</a:t>
            </a:r>
            <a:r>
              <a:rPr lang="es-CO" b="1" baseline="30000" dirty="0" smtClean="0"/>
              <a:t>.</a:t>
            </a:r>
            <a:r>
              <a:rPr lang="es-CO" b="1" dirty="0" smtClean="0"/>
              <a:t> </a:t>
            </a:r>
            <a:r>
              <a:rPr lang="es-CO" b="1" i="1" dirty="0" smtClean="0">
                <a:latin typeface="Agency FB" pitchFamily="34" charset="0"/>
              </a:rPr>
              <a:t>«</a:t>
            </a:r>
            <a:r>
              <a:rPr lang="es-CO" i="1" dirty="0" smtClean="0">
                <a:latin typeface="Agency FB" pitchFamily="34" charset="0"/>
              </a:rPr>
              <a:t>No </a:t>
            </a:r>
            <a:r>
              <a:rPr lang="es-CO" i="1" dirty="0">
                <a:latin typeface="Agency FB" pitchFamily="34" charset="0"/>
              </a:rPr>
              <a:t>os venguéis vosotros mismos, amados míos, sino dejad lugar a la ira de Dios; porque escrito está: Mía es la venganza, yo pagaré, dice el </a:t>
            </a:r>
            <a:r>
              <a:rPr lang="es-CO" i="1" dirty="0" smtClean="0">
                <a:latin typeface="Agency FB" pitchFamily="34" charset="0"/>
              </a:rPr>
              <a:t>Señor».</a:t>
            </a:r>
          </a:p>
          <a:p>
            <a:pPr marL="0" indent="0" algn="ctr">
              <a:buNone/>
            </a:pPr>
            <a:endParaRPr lang="es-CO" dirty="0" smtClean="0"/>
          </a:p>
          <a:p>
            <a:pPr marL="0" indent="0" algn="ctr">
              <a:buNone/>
            </a:pPr>
            <a:r>
              <a:rPr lang="es-CO" dirty="0" smtClean="0"/>
              <a:t>En </a:t>
            </a:r>
            <a:r>
              <a:rPr lang="es-CO" dirty="0"/>
              <a:t>el día de la venganza de Dios, los impíos recibirán las consecuencias inevitables de su propia elección. Debido a la rebeldía de su vida, están en desacuerdo con Dios de tal manera, que la misma presencia divina es para ellos un fuego </a:t>
            </a:r>
            <a:r>
              <a:rPr lang="es-CO" dirty="0" smtClean="0"/>
              <a:t>consumidor</a:t>
            </a:r>
            <a:r>
              <a:rPr lang="es-CO" dirty="0" smtClean="0"/>
              <a:t>. Olvida el daño que alguien te hiz</a:t>
            </a:r>
            <a:r>
              <a:rPr lang="es-CO" dirty="0" smtClean="0"/>
              <a:t>o, y permite que Dios haga justicia.</a:t>
            </a:r>
            <a:endParaRPr lang="es-CO" i="1" dirty="0">
              <a:latin typeface="Agency FB" pitchFamily="34" charset="0"/>
            </a:endParaRPr>
          </a:p>
        </p:txBody>
      </p:sp>
    </p:spTree>
    <p:extLst>
      <p:ext uri="{BB962C8B-B14F-4D97-AF65-F5344CB8AC3E}">
        <p14:creationId xmlns:p14="http://schemas.microsoft.com/office/powerpoint/2010/main" val="33243033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10000"/>
          </a:bodyPr>
          <a:lstStyle/>
          <a:p>
            <a:pPr marL="0" indent="0" algn="ctr">
              <a:buNone/>
            </a:pPr>
            <a:r>
              <a:rPr lang="es-CO" sz="3600" b="1" u="sng" dirty="0" smtClean="0"/>
              <a:t>Menosprecio:</a:t>
            </a:r>
            <a:r>
              <a:rPr lang="es-CO" b="1" dirty="0" smtClean="0"/>
              <a:t>  </a:t>
            </a:r>
            <a:r>
              <a:rPr lang="es-CO" b="1" dirty="0">
                <a:solidFill>
                  <a:srgbClr val="FF0000"/>
                </a:solidFill>
              </a:rPr>
              <a:t>NEHEMIAS </a:t>
            </a:r>
            <a:r>
              <a:rPr lang="es-CO" b="1" dirty="0" smtClean="0">
                <a:solidFill>
                  <a:srgbClr val="FF0000"/>
                </a:solidFill>
              </a:rPr>
              <a:t>4:3. </a:t>
            </a:r>
            <a:r>
              <a:rPr lang="es-CO" dirty="0" smtClean="0"/>
              <a:t>Y </a:t>
            </a:r>
            <a:r>
              <a:rPr lang="es-CO" dirty="0"/>
              <a:t>estaba junto a él </a:t>
            </a:r>
            <a:r>
              <a:rPr lang="es-CO" dirty="0" smtClean="0"/>
              <a:t>(de Sanbalat) Tobías </a:t>
            </a:r>
            <a:r>
              <a:rPr lang="es-CO" dirty="0"/>
              <a:t>amonita, el cual dijo: </a:t>
            </a:r>
            <a:r>
              <a:rPr lang="es-CO" dirty="0" smtClean="0"/>
              <a:t> «</a:t>
            </a:r>
            <a:r>
              <a:rPr lang="es-CO" i="1" dirty="0" smtClean="0">
                <a:latin typeface="Agency FB" pitchFamily="34" charset="0"/>
              </a:rPr>
              <a:t>Lo </a:t>
            </a:r>
            <a:r>
              <a:rPr lang="es-CO" i="1" dirty="0">
                <a:latin typeface="Agency FB" pitchFamily="34" charset="0"/>
              </a:rPr>
              <a:t>que ellos edifican del muro de piedra, si subiere una zorra lo </a:t>
            </a:r>
            <a:r>
              <a:rPr lang="es-CO" i="1" dirty="0" smtClean="0">
                <a:latin typeface="Agency FB" pitchFamily="34" charset="0"/>
              </a:rPr>
              <a:t>derribará</a:t>
            </a:r>
            <a:r>
              <a:rPr lang="es-CO" dirty="0" smtClean="0"/>
              <a:t>».</a:t>
            </a:r>
            <a:endParaRPr lang="es-CO" b="1" dirty="0" smtClean="0"/>
          </a:p>
          <a:p>
            <a:pPr marL="0" indent="0" algn="ctr">
              <a:buNone/>
            </a:pPr>
            <a:r>
              <a:rPr lang="es-CO" dirty="0" smtClean="0"/>
              <a:t>Los </a:t>
            </a:r>
            <a:r>
              <a:rPr lang="es-CO" dirty="0"/>
              <a:t>muros nos hablan muchas veces de la oración y la intercesión, </a:t>
            </a:r>
            <a:r>
              <a:rPr lang="es-CO" i="1" dirty="0">
                <a:latin typeface="Agency FB" pitchFamily="34" charset="0"/>
              </a:rPr>
              <a:t>el propósito de esta zorra es derribar los muros de oración que levantamos para que seamos derrotados</a:t>
            </a:r>
            <a:r>
              <a:rPr lang="es-CO" b="1" dirty="0" smtClean="0"/>
              <a:t>.</a:t>
            </a:r>
            <a:r>
              <a:rPr lang="es-CO" dirty="0"/>
              <a:t> Esto ilustra lo que con frecuencia veremos en nuestros días en la unión de hombres de diferentes denominaciones para oponerse a la verdad presente.  </a:t>
            </a:r>
            <a:endParaRPr lang="es-CO" dirty="0" smtClean="0"/>
          </a:p>
          <a:p>
            <a:pPr marL="0" indent="0" algn="ctr">
              <a:buNone/>
            </a:pPr>
            <a:r>
              <a:rPr lang="es-CO" i="1" dirty="0" smtClean="0">
                <a:latin typeface="Agency FB" pitchFamily="34" charset="0"/>
              </a:rPr>
              <a:t>El </a:t>
            </a:r>
            <a:r>
              <a:rPr lang="es-CO" i="1" dirty="0">
                <a:latin typeface="Agency FB" pitchFamily="34" charset="0"/>
              </a:rPr>
              <a:t>único vínculo que existe, por su naturaleza, parece ser el que procede del </a:t>
            </a:r>
            <a:r>
              <a:rPr lang="es-CO" i="1" dirty="0" smtClean="0">
                <a:latin typeface="Agency FB" pitchFamily="34" charset="0"/>
              </a:rPr>
              <a:t>dragón (el diablo) , </a:t>
            </a:r>
            <a:r>
              <a:rPr lang="es-CO" i="1" dirty="0">
                <a:latin typeface="Agency FB" pitchFamily="34" charset="0"/>
              </a:rPr>
              <a:t>y se manifiesta en odio y rencor contra el remanente que guarda los mandamientos de </a:t>
            </a:r>
            <a:r>
              <a:rPr lang="es-CO" i="1" dirty="0" smtClean="0">
                <a:latin typeface="Agency FB" pitchFamily="34" charset="0"/>
              </a:rPr>
              <a:t>Dios </a:t>
            </a:r>
            <a:r>
              <a:rPr lang="es-CO" b="1" i="1" dirty="0" smtClean="0">
                <a:solidFill>
                  <a:srgbClr val="FF0000"/>
                </a:solidFill>
                <a:latin typeface="Agency FB" pitchFamily="34" charset="0"/>
              </a:rPr>
              <a:t>(lea Apoc.12:17).</a:t>
            </a:r>
            <a:r>
              <a:rPr lang="es-CO" dirty="0" smtClean="0"/>
              <a:t>  </a:t>
            </a:r>
            <a:r>
              <a:rPr lang="es-CO" dirty="0"/>
              <a:t>"Entonces oramos a nuestro Dios, y por causa de ellos pusimos guarda contra ellos de día y de noche</a:t>
            </a:r>
            <a:r>
              <a:rPr lang="es-CO" dirty="0" smtClean="0"/>
              <a:t>".</a:t>
            </a:r>
            <a:endParaRPr lang="es-CO" dirty="0"/>
          </a:p>
        </p:txBody>
      </p:sp>
    </p:spTree>
    <p:extLst>
      <p:ext uri="{BB962C8B-B14F-4D97-AF65-F5344CB8AC3E}">
        <p14:creationId xmlns:p14="http://schemas.microsoft.com/office/powerpoint/2010/main" val="22591244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10000"/>
          </a:bodyPr>
          <a:lstStyle/>
          <a:p>
            <a:pPr marL="0" indent="0">
              <a:buNone/>
            </a:pPr>
            <a:r>
              <a:rPr lang="es-CO" dirty="0" smtClean="0"/>
              <a:t>Cuando tu te consagras al servicio de Dios, no faltarán las zorras que quieran opacar tu fervor y entusiasmo, como sucedió con David que «</a:t>
            </a:r>
            <a:r>
              <a:rPr lang="es-CO" i="1" dirty="0" smtClean="0">
                <a:latin typeface="Agency FB" pitchFamily="34" charset="0"/>
              </a:rPr>
              <a:t>Cuando </a:t>
            </a:r>
            <a:r>
              <a:rPr lang="es-CO" i="1" dirty="0">
                <a:latin typeface="Agency FB" pitchFamily="34" charset="0"/>
              </a:rPr>
              <a:t>el arca de Jehová llegó a la ciudad de David, aconteció que Mical hija de Saúl miró desde una ventana, y vio al rey David que saltaba y danzaba delante de Jehová; y le </a:t>
            </a:r>
            <a:r>
              <a:rPr lang="es-CO" i="1" u="sng" dirty="0">
                <a:latin typeface="Agency FB" pitchFamily="34" charset="0"/>
              </a:rPr>
              <a:t>menospreció en su </a:t>
            </a:r>
            <a:r>
              <a:rPr lang="es-CO" i="1" u="sng" dirty="0" smtClean="0">
                <a:latin typeface="Agency FB" pitchFamily="34" charset="0"/>
              </a:rPr>
              <a:t>corazón</a:t>
            </a:r>
            <a:r>
              <a:rPr lang="es-CO" dirty="0" smtClean="0"/>
              <a:t>» </a:t>
            </a:r>
            <a:r>
              <a:rPr lang="es-CO" b="1" dirty="0" smtClean="0">
                <a:solidFill>
                  <a:srgbClr val="FF0000"/>
                </a:solidFill>
              </a:rPr>
              <a:t>(2Sam.6:16).</a:t>
            </a:r>
            <a:r>
              <a:rPr lang="es-CO" dirty="0" smtClean="0"/>
              <a:t> </a:t>
            </a:r>
          </a:p>
          <a:p>
            <a:pPr marL="0" indent="0" algn="ctr">
              <a:buNone/>
            </a:pPr>
            <a:r>
              <a:rPr lang="es-CO" dirty="0" smtClean="0"/>
              <a:t>Cosa que tu debes ignorar y no permitir que las Mical modernas que quizá se encuentren en tu casa como pueden ser tu esposa, esposo, amigos, padres, hermanos o aún miembros de </a:t>
            </a:r>
            <a:r>
              <a:rPr lang="es-CO" dirty="0" smtClean="0"/>
              <a:t>iglesia </a:t>
            </a:r>
            <a:r>
              <a:rPr lang="es-CO" dirty="0" smtClean="0">
                <a:solidFill>
                  <a:srgbClr val="FF0000"/>
                </a:solidFill>
              </a:rPr>
              <a:t>(lea 2Cor.11:26; Mat.13:24,25)</a:t>
            </a:r>
            <a:r>
              <a:rPr lang="es-CO" dirty="0" smtClean="0"/>
              <a:t>. </a:t>
            </a:r>
            <a:r>
              <a:rPr lang="es-CO" dirty="0" smtClean="0"/>
              <a:t>Respóndeles como lo hizo David.</a:t>
            </a:r>
          </a:p>
          <a:p>
            <a:pPr marL="0" indent="0" algn="ctr">
              <a:buNone/>
            </a:pPr>
            <a:r>
              <a:rPr lang="es-CO" b="1" dirty="0" smtClean="0">
                <a:solidFill>
                  <a:srgbClr val="FF0000"/>
                </a:solidFill>
              </a:rPr>
              <a:t>(lea 2Sam.6:20-23).  </a:t>
            </a:r>
            <a:endParaRPr lang="es-CO" b="1" dirty="0">
              <a:solidFill>
                <a:srgbClr val="FF0000"/>
              </a:solidFill>
            </a:endParaRPr>
          </a:p>
        </p:txBody>
      </p:sp>
    </p:spTree>
    <p:extLst>
      <p:ext uri="{BB962C8B-B14F-4D97-AF65-F5344CB8AC3E}">
        <p14:creationId xmlns:p14="http://schemas.microsoft.com/office/powerpoint/2010/main" val="2365159785"/>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85000" lnSpcReduction="20000"/>
          </a:bodyPr>
          <a:lstStyle/>
          <a:p>
            <a:pPr marL="0" indent="0" algn="ctr">
              <a:buNone/>
            </a:pPr>
            <a:r>
              <a:rPr lang="es-CO" dirty="0"/>
              <a:t>Estamos en constante peligro de volvernos </a:t>
            </a:r>
            <a:r>
              <a:rPr lang="es-CO" u="sng" dirty="0"/>
              <a:t>autosuficientes;</a:t>
            </a:r>
            <a:r>
              <a:rPr lang="es-CO" dirty="0"/>
              <a:t> de confiar en nuestra propia sabiduría y no hacer de Dios nuestra fortaleza. </a:t>
            </a:r>
            <a:r>
              <a:rPr lang="es-CO" dirty="0" smtClean="0"/>
              <a:t>(</a:t>
            </a:r>
            <a:r>
              <a:rPr lang="es-CO" i="1" dirty="0" smtClean="0">
                <a:latin typeface="Agency FB" pitchFamily="34" charset="0"/>
              </a:rPr>
              <a:t>Es contra estas zorras que tenemos que luchar, nuestra </a:t>
            </a:r>
            <a:r>
              <a:rPr lang="es-CO" i="1" u="sng" dirty="0" smtClean="0">
                <a:latin typeface="Agency FB" pitchFamily="34" charset="0"/>
              </a:rPr>
              <a:t>autosuficiencia, sabiduría y fortaleza</a:t>
            </a:r>
            <a:r>
              <a:rPr lang="es-CO" dirty="0" smtClean="0"/>
              <a:t>).</a:t>
            </a:r>
          </a:p>
          <a:p>
            <a:pPr marL="0" indent="0" algn="ctr">
              <a:buNone/>
            </a:pPr>
            <a:endParaRPr lang="es-CO" dirty="0" smtClean="0"/>
          </a:p>
          <a:p>
            <a:pPr marL="0" indent="0" algn="ctr">
              <a:buNone/>
            </a:pPr>
            <a:r>
              <a:rPr lang="es-CO" dirty="0" smtClean="0"/>
              <a:t>Nada </a:t>
            </a:r>
            <a:r>
              <a:rPr lang="es-CO" dirty="0"/>
              <a:t>perturba más a Satanás que el hecho de que no ignoremos sus artimañas.  </a:t>
            </a:r>
            <a:r>
              <a:rPr lang="es-CO" i="1" dirty="0">
                <a:latin typeface="Agency FB" pitchFamily="34" charset="0"/>
              </a:rPr>
              <a:t>Si reconocemos nuestros peligros, sentiremos nuestra necesidad de </a:t>
            </a:r>
            <a:r>
              <a:rPr lang="es-CO" i="1" u="sng" dirty="0">
                <a:latin typeface="Agency FB" pitchFamily="34" charset="0"/>
              </a:rPr>
              <a:t>oración</a:t>
            </a:r>
            <a:r>
              <a:rPr lang="es-CO" i="1" dirty="0">
                <a:latin typeface="Agency FB" pitchFamily="34" charset="0"/>
              </a:rPr>
              <a:t> como la sintió Nehemías, y como él obtendremos esa fuerte defensa que nos dará seguridad en los peligros.  Si somos descuidados e indiferentes, ciertamente seremos vencidos por las artimañas de Satanás</a:t>
            </a:r>
            <a:r>
              <a:rPr lang="es-CO" dirty="0"/>
              <a:t>.  </a:t>
            </a:r>
            <a:endParaRPr lang="es-CO" dirty="0" smtClean="0"/>
          </a:p>
          <a:p>
            <a:pPr marL="0" indent="0" algn="ctr">
              <a:buNone/>
            </a:pPr>
            <a:endParaRPr lang="es-CO" dirty="0" smtClean="0"/>
          </a:p>
          <a:p>
            <a:pPr marL="0" indent="0" algn="ctr">
              <a:buNone/>
            </a:pPr>
            <a:r>
              <a:rPr lang="es-CO" dirty="0" smtClean="0"/>
              <a:t>Debemos </a:t>
            </a:r>
            <a:r>
              <a:rPr lang="es-CO" dirty="0"/>
              <a:t>ser vigilantes.  Al igual que Nehemías, mientras recurrimos a la oración y llevamos nuestras perplejidades y </a:t>
            </a:r>
            <a:r>
              <a:rPr lang="es-CO" dirty="0" smtClean="0"/>
              <a:t>cuidados a </a:t>
            </a:r>
            <a:r>
              <a:rPr lang="es-CO" dirty="0"/>
              <a:t>Dios, no debiéramos creer que no tenemos nada que hacer.  Debemos velar tanto como orar.</a:t>
            </a:r>
            <a:r>
              <a:rPr lang="es-CO" b="1" dirty="0"/>
              <a:t> </a:t>
            </a:r>
            <a:br>
              <a:rPr lang="es-CO" b="1" dirty="0"/>
            </a:br>
            <a:endParaRPr lang="es-CO" dirty="0"/>
          </a:p>
          <a:p>
            <a:endParaRPr lang="es-CO" dirty="0"/>
          </a:p>
        </p:txBody>
      </p:sp>
    </p:spTree>
    <p:extLst>
      <p:ext uri="{BB962C8B-B14F-4D97-AF65-F5344CB8AC3E}">
        <p14:creationId xmlns:p14="http://schemas.microsoft.com/office/powerpoint/2010/main" val="49877379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lnSpcReduction="10000"/>
          </a:bodyPr>
          <a:lstStyle/>
          <a:p>
            <a:r>
              <a:rPr lang="es-CO" sz="3500" b="1" u="sng" dirty="0"/>
              <a:t>Descuido </a:t>
            </a:r>
            <a:r>
              <a:rPr lang="es-CO" sz="3500" b="1" u="sng" dirty="0" smtClean="0"/>
              <a:t>Espiritual:</a:t>
            </a:r>
            <a:r>
              <a:rPr lang="es-CO" b="1" dirty="0" smtClean="0"/>
              <a:t> </a:t>
            </a:r>
            <a:r>
              <a:rPr lang="es-CO" sz="2900" b="1" dirty="0" smtClean="0">
                <a:solidFill>
                  <a:srgbClr val="FF0000"/>
                </a:solidFill>
              </a:rPr>
              <a:t>LAMENTACIONES 5:18,19</a:t>
            </a:r>
            <a:r>
              <a:rPr lang="es-CO" sz="2600" b="1" dirty="0" smtClean="0">
                <a:solidFill>
                  <a:srgbClr val="FF0000"/>
                </a:solidFill>
              </a:rPr>
              <a:t>.</a:t>
            </a:r>
            <a:r>
              <a:rPr lang="es-CO" b="1" baseline="30000" dirty="0" smtClean="0"/>
              <a:t> </a:t>
            </a:r>
            <a:r>
              <a:rPr lang="es-CO" i="1" dirty="0"/>
              <a:t>Por el monte de Sion que está asolado; </a:t>
            </a:r>
            <a:r>
              <a:rPr lang="es-CO" i="1" dirty="0" smtClean="0"/>
              <a:t>Zorras </a:t>
            </a:r>
            <a:r>
              <a:rPr lang="es-CO" i="1" dirty="0"/>
              <a:t>andan por él.</a:t>
            </a:r>
            <a:r>
              <a:rPr lang="es-CO" dirty="0"/>
              <a:t> </a:t>
            </a:r>
            <a:r>
              <a:rPr lang="es-CO" b="1" baseline="30000" dirty="0"/>
              <a:t>19 </a:t>
            </a:r>
            <a:r>
              <a:rPr lang="es-CO" i="1" dirty="0"/>
              <a:t>Mas tú, Jehová, permanecerás para siempre; </a:t>
            </a:r>
            <a:r>
              <a:rPr lang="es-CO" i="1" dirty="0" smtClean="0"/>
              <a:t>Tu </a:t>
            </a:r>
            <a:r>
              <a:rPr lang="es-CO" i="1" dirty="0"/>
              <a:t>trono de generación en generación.</a:t>
            </a:r>
            <a:r>
              <a:rPr lang="es-CO" dirty="0"/>
              <a:t> </a:t>
            </a:r>
            <a:endParaRPr lang="es-CO" dirty="0" smtClean="0"/>
          </a:p>
          <a:p>
            <a:r>
              <a:rPr lang="es-CO" dirty="0" smtClean="0"/>
              <a:t>Sion es </a:t>
            </a:r>
            <a:r>
              <a:rPr lang="es-CO" dirty="0" smtClean="0"/>
              <a:t>Jerusalén</a:t>
            </a:r>
            <a:r>
              <a:rPr lang="es-CO" dirty="0" smtClean="0"/>
              <a:t>. Se </a:t>
            </a:r>
            <a:r>
              <a:rPr lang="es-CO" dirty="0"/>
              <a:t>pensaba de un modo especial que el monte de Sión era el lugar de la morada de </a:t>
            </a:r>
            <a:r>
              <a:rPr lang="es-CO" dirty="0" smtClean="0"/>
              <a:t>Jehová, </a:t>
            </a:r>
            <a:r>
              <a:rPr lang="es-CO" dirty="0"/>
              <a:t>pero la presencia del Señor se había apartado de allí. </a:t>
            </a:r>
            <a:r>
              <a:rPr lang="es-CO" i="1" dirty="0" smtClean="0">
                <a:latin typeface="Agency FB" pitchFamily="34" charset="0"/>
              </a:rPr>
              <a:t>La  </a:t>
            </a:r>
            <a:r>
              <a:rPr lang="es-CO" i="1" dirty="0">
                <a:latin typeface="Agency FB" pitchFamily="34" charset="0"/>
              </a:rPr>
              <a:t>presencia de zorras, </a:t>
            </a:r>
            <a:r>
              <a:rPr lang="es-CO" i="1" dirty="0" smtClean="0">
                <a:latin typeface="Agency FB" pitchFamily="34" charset="0"/>
              </a:rPr>
              <a:t>hace </a:t>
            </a:r>
            <a:r>
              <a:rPr lang="es-CO" i="1" dirty="0">
                <a:latin typeface="Agency FB" pitchFamily="34" charset="0"/>
              </a:rPr>
              <a:t>resaltar la desolación de lo que una vez había sido el corazón de una gran ciudad</a:t>
            </a:r>
            <a:r>
              <a:rPr lang="es-CO" dirty="0" smtClean="0"/>
              <a:t>. Esto fue escrito tiempo después de la destrucción de Jerusalén. </a:t>
            </a:r>
            <a:endParaRPr lang="es-CO" dirty="0"/>
          </a:p>
          <a:p>
            <a:endParaRPr lang="es-CO" dirty="0"/>
          </a:p>
        </p:txBody>
      </p:sp>
    </p:spTree>
    <p:extLst>
      <p:ext uri="{BB962C8B-B14F-4D97-AF65-F5344CB8AC3E}">
        <p14:creationId xmlns:p14="http://schemas.microsoft.com/office/powerpoint/2010/main" val="754294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5073427"/>
          </a:xfrm>
          <a:gradFill>
            <a:gsLst>
              <a:gs pos="0">
                <a:srgbClr val="FFEFD1"/>
              </a:gs>
              <a:gs pos="64999">
                <a:srgbClr val="F0EBD5"/>
              </a:gs>
              <a:gs pos="100000">
                <a:srgbClr val="D1C39F"/>
              </a:gs>
            </a:gsLst>
            <a:lin ang="5400000" scaled="0"/>
          </a:gradFill>
        </p:spPr>
        <p:txBody>
          <a:bodyPr>
            <a:normAutofit/>
          </a:bodyPr>
          <a:lstStyle/>
          <a:p>
            <a:r>
              <a:rPr lang="es-CO" dirty="0"/>
              <a:t>El Monte de Sión es tipo de la alabanza y la comunión permanente con Dios. Pero cuando </a:t>
            </a:r>
            <a:r>
              <a:rPr lang="es-CO" u="sng" dirty="0"/>
              <a:t>descuidamos</a:t>
            </a:r>
            <a:r>
              <a:rPr lang="es-CO" dirty="0"/>
              <a:t> y </a:t>
            </a:r>
            <a:r>
              <a:rPr lang="es-CO" u="sng" dirty="0"/>
              <a:t>desolamos</a:t>
            </a:r>
            <a:r>
              <a:rPr lang="es-CO" dirty="0"/>
              <a:t> ese monte, la </a:t>
            </a:r>
            <a:r>
              <a:rPr lang="es-CO" u="sng" dirty="0"/>
              <a:t>zorra ataca</a:t>
            </a:r>
            <a:r>
              <a:rPr lang="es-CO" dirty="0"/>
              <a:t> para entenebrecer la visión espiritual. </a:t>
            </a:r>
          </a:p>
          <a:p>
            <a:r>
              <a:rPr lang="es-CO" dirty="0"/>
              <a:t>En </a:t>
            </a:r>
            <a:r>
              <a:rPr lang="es-CO" dirty="0">
                <a:solidFill>
                  <a:srgbClr val="FF0000"/>
                </a:solidFill>
              </a:rPr>
              <a:t>Salmos 24:3</a:t>
            </a:r>
            <a:r>
              <a:rPr lang="es-CO" dirty="0"/>
              <a:t> hay características que el salmista David da para poder subir al monte de Jehová. La clave la tiene aquel que tiene «</a:t>
            </a:r>
            <a:r>
              <a:rPr lang="es-CO" i="1" dirty="0">
                <a:latin typeface="Agency FB" pitchFamily="34" charset="0"/>
              </a:rPr>
              <a:t>manos limpias y corazón puro, que no ha puesto su alma en cosas vanas ni jurado con engaño» </a:t>
            </a:r>
            <a:r>
              <a:rPr lang="es-CO" b="1" i="1" dirty="0">
                <a:solidFill>
                  <a:srgbClr val="FF0000"/>
                </a:solidFill>
              </a:rPr>
              <a:t>(verso 24)</a:t>
            </a:r>
            <a:r>
              <a:rPr lang="es-CO" dirty="0"/>
              <a:t>, éste, alcanzará bendición de parte de Jehová</a:t>
            </a:r>
          </a:p>
        </p:txBody>
      </p:sp>
    </p:spTree>
    <p:extLst>
      <p:ext uri="{BB962C8B-B14F-4D97-AF65-F5344CB8AC3E}">
        <p14:creationId xmlns:p14="http://schemas.microsoft.com/office/powerpoint/2010/main" val="32670074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6"/>
          </a:solidFill>
        </p:spPr>
        <p:txBody>
          <a:bodyPr>
            <a:normAutofit fontScale="77500" lnSpcReduction="20000"/>
          </a:bodyPr>
          <a:lstStyle/>
          <a:p>
            <a:pPr marL="0" indent="0">
              <a:buNone/>
            </a:pPr>
            <a:r>
              <a:rPr lang="es-CO" sz="4600" b="1" u="sng" dirty="0" smtClean="0"/>
              <a:t>Falsas Profecías:</a:t>
            </a:r>
            <a:r>
              <a:rPr lang="es-CO" b="1" dirty="0" smtClean="0"/>
              <a:t>  </a:t>
            </a:r>
            <a:r>
              <a:rPr lang="es-CO" b="1" dirty="0" smtClean="0">
                <a:solidFill>
                  <a:srgbClr val="FF0000"/>
                </a:solidFill>
              </a:rPr>
              <a:t>EZEQUIEL 13:3,4. </a:t>
            </a:r>
            <a:r>
              <a:rPr lang="es-CO" b="1" i="1" dirty="0" smtClean="0">
                <a:latin typeface="Agency FB" pitchFamily="34" charset="0"/>
              </a:rPr>
              <a:t>Así </a:t>
            </a:r>
            <a:r>
              <a:rPr lang="es-CO" b="1" i="1" dirty="0">
                <a:latin typeface="Agency FB" pitchFamily="34" charset="0"/>
              </a:rPr>
              <a:t>ha dicho Jehová el Señor: ¡Ay de los profetas insensatos, que andan en pos de su propio espíritu, y nada han visto! </a:t>
            </a:r>
            <a:r>
              <a:rPr lang="es-CO" b="1" i="1" baseline="30000" dirty="0" smtClean="0">
                <a:latin typeface="Agency FB" pitchFamily="34" charset="0"/>
              </a:rPr>
              <a:t>4 </a:t>
            </a:r>
            <a:r>
              <a:rPr lang="es-CO" b="1" i="1" dirty="0">
                <a:latin typeface="Agency FB" pitchFamily="34" charset="0"/>
              </a:rPr>
              <a:t>Como zorras en los desiertos fueron tus profetas, oh </a:t>
            </a:r>
            <a:r>
              <a:rPr lang="es-CO" b="1" i="1" dirty="0" smtClean="0">
                <a:latin typeface="Agency FB" pitchFamily="34" charset="0"/>
              </a:rPr>
              <a:t>Israel</a:t>
            </a:r>
            <a:r>
              <a:rPr lang="es-CO" b="1" dirty="0"/>
              <a:t/>
            </a:r>
            <a:br>
              <a:rPr lang="es-CO" b="1" dirty="0"/>
            </a:br>
            <a:r>
              <a:rPr lang="es-CO" b="1" dirty="0"/>
              <a:t/>
            </a:r>
            <a:br>
              <a:rPr lang="es-CO" b="1" dirty="0"/>
            </a:br>
            <a:r>
              <a:rPr lang="es-CO" dirty="0" smtClean="0"/>
              <a:t>Note las palabras de Ezequiel:</a:t>
            </a:r>
            <a:r>
              <a:rPr lang="es-CO" b="1" dirty="0" smtClean="0"/>
              <a:t> «Profetas insensatos». </a:t>
            </a:r>
            <a:r>
              <a:rPr lang="es-CO" dirty="0" smtClean="0"/>
              <a:t>La</a:t>
            </a:r>
            <a:r>
              <a:rPr lang="es-CO" b="1" dirty="0" smtClean="0"/>
              <a:t> </a:t>
            </a:r>
            <a:r>
              <a:rPr lang="es-CO" dirty="0" smtClean="0"/>
              <a:t>palabra «insensatos», no </a:t>
            </a:r>
            <a:r>
              <a:rPr lang="es-CO" dirty="0"/>
              <a:t>sólo indica una falla intelectual, sino también una falta de calidad moral</a:t>
            </a:r>
            <a:r>
              <a:rPr lang="es-CO" dirty="0" smtClean="0"/>
              <a:t>. Son «</a:t>
            </a:r>
            <a:r>
              <a:rPr lang="es-CO" b="1" dirty="0" smtClean="0"/>
              <a:t>Como zorras en los desiertos». </a:t>
            </a:r>
            <a:r>
              <a:rPr lang="es-CO" dirty="0" smtClean="0"/>
              <a:t>Tiene cinco características.</a:t>
            </a:r>
            <a:endParaRPr lang="es-CO" dirty="0"/>
          </a:p>
          <a:p>
            <a:r>
              <a:rPr lang="es-CO" dirty="0" smtClean="0"/>
              <a:t>1). Las </a:t>
            </a:r>
            <a:r>
              <a:rPr lang="es-CO" dirty="0"/>
              <a:t>zorras son astutas y arteras (</a:t>
            </a:r>
            <a:r>
              <a:rPr lang="es-CO" dirty="0" smtClean="0"/>
              <a:t>Luc.13:32).</a:t>
            </a:r>
          </a:p>
          <a:p>
            <a:r>
              <a:rPr lang="es-CO" dirty="0" smtClean="0"/>
              <a:t>2). Destruyen </a:t>
            </a:r>
            <a:r>
              <a:rPr lang="es-CO" dirty="0"/>
              <a:t>los viñedos </a:t>
            </a:r>
            <a:r>
              <a:rPr lang="es-CO" dirty="0" smtClean="0"/>
              <a:t>(Can. 2:15).</a:t>
            </a:r>
          </a:p>
          <a:p>
            <a:r>
              <a:rPr lang="es-CO" dirty="0" smtClean="0"/>
              <a:t>3). </a:t>
            </a:r>
            <a:r>
              <a:rPr lang="es-CO" dirty="0"/>
              <a:t>V</a:t>
            </a:r>
            <a:r>
              <a:rPr lang="es-CO" dirty="0" smtClean="0"/>
              <a:t>iven </a:t>
            </a:r>
            <a:r>
              <a:rPr lang="es-CO" dirty="0"/>
              <a:t>en las ruinas (</a:t>
            </a:r>
            <a:r>
              <a:rPr lang="es-CO" dirty="0" smtClean="0"/>
              <a:t>Lam.5:18</a:t>
            </a:r>
            <a:r>
              <a:rPr lang="es-CO" dirty="0"/>
              <a:t>). </a:t>
            </a:r>
            <a:endParaRPr lang="es-CO" dirty="0" smtClean="0"/>
          </a:p>
          <a:p>
            <a:pPr marL="0" indent="0">
              <a:buNone/>
            </a:pPr>
            <a:r>
              <a:rPr lang="es-CO" dirty="0" smtClean="0"/>
              <a:t>De la misma forma los </a:t>
            </a:r>
            <a:r>
              <a:rPr lang="es-CO" dirty="0"/>
              <a:t>falsos profetas eran arteros, malévolos y destructores de la viña de </a:t>
            </a:r>
            <a:r>
              <a:rPr lang="es-CO" dirty="0" smtClean="0"/>
              <a:t>Dios. Habían sido </a:t>
            </a:r>
            <a:r>
              <a:rPr lang="es-CO" dirty="0"/>
              <a:t>s</a:t>
            </a:r>
            <a:r>
              <a:rPr lang="es-CO" dirty="0" smtClean="0"/>
              <a:t>iervos </a:t>
            </a:r>
            <a:r>
              <a:rPr lang="es-CO" dirty="0"/>
              <a:t>genuinos de Dios que en algún momento se dejan guiar por un espíritu contrario profetizando de su propia inspiración, haciendo que el pueblo, en vez de armarse o prepararse para la batalla, se acomode y perezca muchas veces</a:t>
            </a:r>
            <a:r>
              <a:rPr lang="es-CO" dirty="0" smtClean="0"/>
              <a:t>.</a:t>
            </a:r>
            <a:endParaRPr lang="es-CO" dirty="0"/>
          </a:p>
        </p:txBody>
      </p:sp>
    </p:spTree>
    <p:extLst>
      <p:ext uri="{BB962C8B-B14F-4D97-AF65-F5344CB8AC3E}">
        <p14:creationId xmlns:p14="http://schemas.microsoft.com/office/powerpoint/2010/main" val="39472831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accent6"/>
          </a:solidFill>
        </p:spPr>
        <p:txBody>
          <a:bodyPr>
            <a:normAutofit fontScale="92500"/>
          </a:bodyPr>
          <a:lstStyle/>
          <a:p>
            <a:pPr marL="0" indent="0">
              <a:buNone/>
            </a:pPr>
            <a:r>
              <a:rPr lang="es-CO" dirty="0"/>
              <a:t>La prueba la envía el Señor en el desierto porque es allí donde El habla a nuestro corazón y somos edificados, pero el propósito de la zorra es atacar en el desierto o en el lugar de prueba para </a:t>
            </a:r>
            <a:r>
              <a:rPr lang="es-CO" dirty="0" smtClean="0"/>
              <a:t>destruirnos. Como </a:t>
            </a:r>
            <a:r>
              <a:rPr lang="es-CO" dirty="0"/>
              <a:t>lo hizo Satanás con Nuestro </a:t>
            </a:r>
            <a:r>
              <a:rPr lang="es-CO" dirty="0" smtClean="0"/>
              <a:t>Señor Jesucristo </a:t>
            </a:r>
            <a:r>
              <a:rPr lang="es-CO" b="1" dirty="0">
                <a:solidFill>
                  <a:srgbClr val="FF0000"/>
                </a:solidFill>
              </a:rPr>
              <a:t>(lea Mat.4:2-11)</a:t>
            </a:r>
            <a:r>
              <a:rPr lang="es-CO" dirty="0"/>
              <a:t>. </a:t>
            </a:r>
            <a:endParaRPr lang="es-CO" dirty="0" smtClean="0"/>
          </a:p>
          <a:p>
            <a:pPr marL="0" indent="0">
              <a:buNone/>
            </a:pPr>
            <a:endParaRPr lang="es-CO" dirty="0" smtClean="0"/>
          </a:p>
          <a:p>
            <a:pPr marL="0" indent="0">
              <a:buNone/>
            </a:pPr>
            <a:r>
              <a:rPr lang="es-CO" dirty="0" smtClean="0"/>
              <a:t>Los </a:t>
            </a:r>
            <a:r>
              <a:rPr lang="es-CO" dirty="0"/>
              <a:t>profetas son puestos como atalayas del pueblo para traer la victoria </a:t>
            </a:r>
            <a:r>
              <a:rPr lang="es-CO" b="1" u="sng" dirty="0"/>
              <a:t>no</a:t>
            </a:r>
            <a:r>
              <a:rPr lang="es-CO" dirty="0"/>
              <a:t> la derrota al pueblo de Dios. Sabemos que la palabra profética nos confirma la Palabra de Dios y el Espíritu Santo es el que nos guía a toda verdad </a:t>
            </a:r>
            <a:r>
              <a:rPr lang="es-CO" b="1" dirty="0">
                <a:solidFill>
                  <a:srgbClr val="FF0000"/>
                </a:solidFill>
              </a:rPr>
              <a:t>(</a:t>
            </a:r>
            <a:r>
              <a:rPr lang="es-CO" b="1" dirty="0" smtClean="0">
                <a:solidFill>
                  <a:srgbClr val="FF0000"/>
                </a:solidFill>
              </a:rPr>
              <a:t>lea II </a:t>
            </a:r>
            <a:r>
              <a:rPr lang="es-CO" b="1" dirty="0">
                <a:solidFill>
                  <a:srgbClr val="FF0000"/>
                </a:solidFill>
              </a:rPr>
              <a:t>Pedro </a:t>
            </a:r>
            <a:r>
              <a:rPr lang="es-CO" b="1" dirty="0" smtClean="0">
                <a:solidFill>
                  <a:srgbClr val="FF0000"/>
                </a:solidFill>
              </a:rPr>
              <a:t>1:19).</a:t>
            </a:r>
            <a:endParaRPr lang="es-CO" dirty="0"/>
          </a:p>
        </p:txBody>
      </p:sp>
    </p:spTree>
    <p:extLst>
      <p:ext uri="{BB962C8B-B14F-4D97-AF65-F5344CB8AC3E}">
        <p14:creationId xmlns:p14="http://schemas.microsoft.com/office/powerpoint/2010/main" val="35721125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79872"/>
            <a:ext cx="8856984" cy="6552728"/>
          </a:xfrm>
          <a:solidFill>
            <a:schemeClr val="accent4">
              <a:lumMod val="20000"/>
              <a:lumOff val="80000"/>
            </a:schemeClr>
          </a:solidFill>
        </p:spPr>
        <p:txBody>
          <a:bodyPr>
            <a:normAutofit fontScale="85000" lnSpcReduction="20000"/>
          </a:bodyPr>
          <a:lstStyle/>
          <a:p>
            <a:pPr marL="0" indent="0">
              <a:buNone/>
            </a:pPr>
            <a:r>
              <a:rPr lang="es-CO" sz="4600" b="1" u="sng" dirty="0" smtClean="0"/>
              <a:t>Temor</a:t>
            </a:r>
            <a:r>
              <a:rPr lang="es-CO" sz="3100" b="1" dirty="0" smtClean="0"/>
              <a:t>:</a:t>
            </a:r>
            <a:r>
              <a:rPr lang="es-CO" sz="3100" b="1" dirty="0"/>
              <a:t> </a:t>
            </a:r>
            <a:r>
              <a:rPr lang="es-CO" b="1" dirty="0" smtClean="0">
                <a:solidFill>
                  <a:srgbClr val="FF0000"/>
                </a:solidFill>
              </a:rPr>
              <a:t>MATEO 8:20</a:t>
            </a:r>
            <a:r>
              <a:rPr lang="es-CO" b="1" dirty="0" smtClean="0"/>
              <a:t>. </a:t>
            </a:r>
            <a:r>
              <a:rPr lang="es-CO" b="1" i="1" dirty="0" smtClean="0">
                <a:latin typeface="Agency FB" pitchFamily="34" charset="0"/>
              </a:rPr>
              <a:t>«Las </a:t>
            </a:r>
            <a:r>
              <a:rPr lang="es-CO" b="1" i="1" dirty="0">
                <a:latin typeface="Agency FB" pitchFamily="34" charset="0"/>
              </a:rPr>
              <a:t>zorras tienen cuevas, y las aves del cielo, nidos, más el Hijo </a:t>
            </a:r>
            <a:r>
              <a:rPr lang="es-CO" b="1" i="1" dirty="0" smtClean="0">
                <a:latin typeface="Agency FB" pitchFamily="34" charset="0"/>
              </a:rPr>
              <a:t>del Hombre no tiene donde recostar la cabeza».</a:t>
            </a:r>
            <a:r>
              <a:rPr lang="es-CO" b="1" dirty="0"/>
              <a:t/>
            </a:r>
            <a:br>
              <a:rPr lang="es-CO" b="1" dirty="0"/>
            </a:br>
            <a:r>
              <a:rPr lang="es-CO" b="1" dirty="0"/>
              <a:t> </a:t>
            </a:r>
            <a:endParaRPr lang="es-CO" b="1" dirty="0" smtClean="0"/>
          </a:p>
          <a:p>
            <a:pPr marL="0" indent="0">
              <a:buNone/>
            </a:pPr>
            <a:r>
              <a:rPr lang="es-CO" dirty="0" smtClean="0"/>
              <a:t>Uno </a:t>
            </a:r>
            <a:r>
              <a:rPr lang="es-CO" dirty="0"/>
              <a:t>de los ejemplos lo tenemos con Lot. Dios lo llamó para que subiera al monte y él se fue a Zoar que significa pequeñez, desvió el propósito de Dios en su vida y al encuevarse con sus hijas debido al miedo, trajo pecado de incesto </a:t>
            </a:r>
            <a:r>
              <a:rPr lang="es-CO" b="1" dirty="0" smtClean="0">
                <a:solidFill>
                  <a:srgbClr val="FF0000"/>
                </a:solidFill>
              </a:rPr>
              <a:t>(lea Génesis 19:17, 20,30-38)</a:t>
            </a:r>
            <a:r>
              <a:rPr lang="es-CO" dirty="0" smtClean="0"/>
              <a:t>. </a:t>
            </a:r>
          </a:p>
          <a:p>
            <a:pPr marL="0" indent="0">
              <a:buNone/>
            </a:pPr>
            <a:r>
              <a:rPr lang="es-CO" dirty="0" smtClean="0"/>
              <a:t>Otro </a:t>
            </a:r>
            <a:r>
              <a:rPr lang="es-CO" dirty="0"/>
              <a:t>ejemplo lo vemos con Saúl cuando entró a la cueva para hacer sus necesidades, esto nos habla de </a:t>
            </a:r>
            <a:r>
              <a:rPr lang="es-CO" dirty="0" smtClean="0"/>
              <a:t>auto ministración. </a:t>
            </a:r>
            <a:r>
              <a:rPr lang="es-CO" dirty="0"/>
              <a:t>El propósito de esta zorra es llevarnos a la cueva tirando dardos a nuestra mente en contra de la ministración para evitar que seamos limpios </a:t>
            </a:r>
            <a:r>
              <a:rPr lang="es-CO" b="1" dirty="0">
                <a:solidFill>
                  <a:srgbClr val="FF0000"/>
                </a:solidFill>
              </a:rPr>
              <a:t>(</a:t>
            </a:r>
            <a:r>
              <a:rPr lang="es-CO" b="1" dirty="0" smtClean="0">
                <a:solidFill>
                  <a:srgbClr val="FF0000"/>
                </a:solidFill>
              </a:rPr>
              <a:t>lea I </a:t>
            </a:r>
            <a:r>
              <a:rPr lang="es-CO" b="1" dirty="0">
                <a:solidFill>
                  <a:srgbClr val="FF0000"/>
                </a:solidFill>
              </a:rPr>
              <a:t>Samuel </a:t>
            </a:r>
            <a:r>
              <a:rPr lang="es-CO" b="1" dirty="0" smtClean="0">
                <a:solidFill>
                  <a:srgbClr val="FF0000"/>
                </a:solidFill>
              </a:rPr>
              <a:t>24:3</a:t>
            </a:r>
            <a:r>
              <a:rPr lang="es-CO" b="1" dirty="0">
                <a:solidFill>
                  <a:srgbClr val="FF0000"/>
                </a:solidFill>
              </a:rPr>
              <a:t>)</a:t>
            </a:r>
            <a:r>
              <a:rPr lang="es-CO" dirty="0" smtClean="0"/>
              <a:t>. </a:t>
            </a:r>
          </a:p>
          <a:p>
            <a:pPr marL="0" indent="0">
              <a:buNone/>
            </a:pPr>
            <a:r>
              <a:rPr lang="es-CO" dirty="0" smtClean="0"/>
              <a:t>Dios </a:t>
            </a:r>
            <a:r>
              <a:rPr lang="es-CO" dirty="0"/>
              <a:t>no desea que seamos presa de las zorras quienes nos llevarán a las cuevas para no enfrentar una realidad y desviar los parámetros que Dios tiene trazados para nuestras vidas. </a:t>
            </a:r>
            <a:r>
              <a:rPr lang="es-CO" b="1" dirty="0" smtClean="0">
                <a:solidFill>
                  <a:srgbClr val="FF0000"/>
                </a:solidFill>
              </a:rPr>
              <a:t>(lea Mateo 21:13)</a:t>
            </a:r>
            <a:endParaRPr lang="es-CO" dirty="0"/>
          </a:p>
        </p:txBody>
      </p:sp>
    </p:spTree>
    <p:extLst>
      <p:ext uri="{BB962C8B-B14F-4D97-AF65-F5344CB8AC3E}">
        <p14:creationId xmlns:p14="http://schemas.microsoft.com/office/powerpoint/2010/main" val="3009802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7500" lnSpcReduction="20000"/>
          </a:bodyPr>
          <a:lstStyle/>
          <a:p>
            <a:pPr marL="0" indent="0">
              <a:buNone/>
            </a:pPr>
            <a:r>
              <a:rPr lang="es-CO" sz="3900" b="1" u="sng" dirty="0" smtClean="0"/>
              <a:t>Apartado:</a:t>
            </a:r>
            <a:r>
              <a:rPr lang="es-CO" sz="3500" b="1" u="sng" dirty="0"/>
              <a:t> </a:t>
            </a:r>
            <a:r>
              <a:rPr lang="es-CO" b="1" dirty="0" smtClean="0">
                <a:solidFill>
                  <a:srgbClr val="FF0000"/>
                </a:solidFill>
              </a:rPr>
              <a:t>LUCAS 13:32.</a:t>
            </a:r>
            <a:r>
              <a:rPr lang="es-CO" b="1" dirty="0" smtClean="0"/>
              <a:t> «</a:t>
            </a:r>
            <a:r>
              <a:rPr lang="es-CO" dirty="0" smtClean="0"/>
              <a:t>Y </a:t>
            </a:r>
            <a:r>
              <a:rPr lang="es-CO" dirty="0"/>
              <a:t>les dijo: Id, y decid a aquella zorra: He aquí, echo fuera demonios y hago curaciones hoy y mañana, y al tercer día termino mi </a:t>
            </a:r>
            <a:r>
              <a:rPr lang="es-CO" dirty="0" smtClean="0"/>
              <a:t>obra».</a:t>
            </a:r>
            <a:endParaRPr lang="es-CO" b="1" dirty="0" smtClean="0"/>
          </a:p>
          <a:p>
            <a:r>
              <a:rPr lang="es-CO" dirty="0"/>
              <a:t> Este pasaje nos muestra a Jesús hablando del rey de Galilea Herodes Antipas, que quería poner fin a </a:t>
            </a:r>
            <a:r>
              <a:rPr lang="es-CO" dirty="0" smtClean="0"/>
              <a:t>la carrera de Jesús. </a:t>
            </a:r>
            <a:r>
              <a:rPr lang="es-CO" dirty="0"/>
              <a:t>Para los judíos, el zorro representaba tres cosas: </a:t>
            </a:r>
            <a:r>
              <a:rPr lang="es-CO" sz="3400" b="1" dirty="0" smtClean="0">
                <a:solidFill>
                  <a:srgbClr val="FF0000"/>
                </a:solidFill>
              </a:rPr>
              <a:t>(1)</a:t>
            </a:r>
            <a:r>
              <a:rPr lang="es-CO" dirty="0" smtClean="0"/>
              <a:t>,se </a:t>
            </a:r>
            <a:r>
              <a:rPr lang="es-CO" dirty="0"/>
              <a:t>le consideraba el más astuto de los </a:t>
            </a:r>
            <a:r>
              <a:rPr lang="es-CO" dirty="0" smtClean="0"/>
              <a:t>animales </a:t>
            </a:r>
            <a:r>
              <a:rPr lang="es-CO" sz="3400" b="1" dirty="0" smtClean="0">
                <a:solidFill>
                  <a:srgbClr val="FF0000"/>
                </a:solidFill>
              </a:rPr>
              <a:t>(2)</a:t>
            </a:r>
            <a:r>
              <a:rPr lang="es-CO" dirty="0" smtClean="0"/>
              <a:t>, el </a:t>
            </a:r>
            <a:r>
              <a:rPr lang="es-CO" dirty="0"/>
              <a:t>más </a:t>
            </a:r>
            <a:r>
              <a:rPr lang="es-CO" dirty="0" smtClean="0"/>
              <a:t>destructivo</a:t>
            </a:r>
            <a:r>
              <a:rPr lang="es-CO" dirty="0"/>
              <a:t> </a:t>
            </a:r>
            <a:r>
              <a:rPr lang="es-CO" dirty="0" smtClean="0"/>
              <a:t>y </a:t>
            </a:r>
            <a:r>
              <a:rPr lang="es-CO" sz="3400" b="1" dirty="0" smtClean="0">
                <a:solidFill>
                  <a:srgbClr val="FF0000"/>
                </a:solidFill>
              </a:rPr>
              <a:t>(3)</a:t>
            </a:r>
            <a:r>
              <a:rPr lang="es-CO" dirty="0" smtClean="0"/>
              <a:t>, el </a:t>
            </a:r>
            <a:r>
              <a:rPr lang="es-CO" dirty="0"/>
              <a:t>símbolo de la bajeza y de la insignificancia.</a:t>
            </a:r>
          </a:p>
          <a:p>
            <a:endParaRPr lang="es-CO" dirty="0"/>
          </a:p>
          <a:p>
            <a:pPr marL="0" indent="0">
              <a:buNone/>
            </a:pPr>
            <a:r>
              <a:rPr lang="es-CO" dirty="0" smtClean="0"/>
              <a:t>Con estas tres características El </a:t>
            </a:r>
            <a:r>
              <a:rPr lang="es-CO" dirty="0"/>
              <a:t>Señor identificó a Herodes como zorra porque quería apartarlo o hacer que abandonara la voluntad de Dios en el que se cumpliría su propósito. La zorra del temor viene a nosotros para que fracasemos y muramos. No debemos dar lugar a esa zorra que muchas veces se muestra como un gigante en nuestras mentes para que abandonemos el propósito por medio del cual hemos sido llamados</a:t>
            </a:r>
            <a:r>
              <a:rPr lang="es-CO" dirty="0" smtClean="0"/>
              <a:t>.</a:t>
            </a:r>
            <a:endParaRPr lang="es-CO" dirty="0"/>
          </a:p>
        </p:txBody>
      </p:sp>
    </p:spTree>
    <p:extLst>
      <p:ext uri="{BB962C8B-B14F-4D97-AF65-F5344CB8AC3E}">
        <p14:creationId xmlns:p14="http://schemas.microsoft.com/office/powerpoint/2010/main" val="26657478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buNone/>
            </a:pPr>
            <a:r>
              <a:rPr lang="es-CO" b="1" u="sng" dirty="0"/>
              <a:t>LA </a:t>
            </a:r>
            <a:r>
              <a:rPr lang="es-CO" b="1" u="sng" dirty="0" smtClean="0"/>
              <a:t>MURMURACION:</a:t>
            </a:r>
            <a:r>
              <a:rPr lang="es-CO" b="1" dirty="0"/>
              <a:t> </a:t>
            </a:r>
            <a:r>
              <a:rPr lang="es-CO" sz="2600" b="1" dirty="0" smtClean="0">
                <a:solidFill>
                  <a:srgbClr val="FF0000"/>
                </a:solidFill>
              </a:rPr>
              <a:t>SALMOS 63:10</a:t>
            </a:r>
            <a:r>
              <a:rPr lang="es-CO" b="1" baseline="30000" dirty="0" smtClean="0"/>
              <a:t>.</a:t>
            </a:r>
            <a:r>
              <a:rPr lang="es-CO" b="1" dirty="0" smtClean="0"/>
              <a:t> </a:t>
            </a:r>
            <a:r>
              <a:rPr lang="es-CO" dirty="0" smtClean="0"/>
              <a:t>Los </a:t>
            </a:r>
            <a:r>
              <a:rPr lang="es-CO" dirty="0"/>
              <a:t>destruirán a filo de espada, y serán la porción de las zorras</a:t>
            </a:r>
            <a:r>
              <a:rPr lang="es-CO" dirty="0" smtClean="0"/>
              <a:t>.</a:t>
            </a:r>
            <a:r>
              <a:rPr lang="es-CO" b="1" dirty="0"/>
              <a:t/>
            </a:r>
            <a:br>
              <a:rPr lang="es-CO" b="1" dirty="0"/>
            </a:br>
            <a:endParaRPr lang="es-CO" b="1" dirty="0" smtClean="0"/>
          </a:p>
          <a:p>
            <a:pPr marL="0" indent="0">
              <a:buNone/>
            </a:pPr>
            <a:r>
              <a:rPr lang="es-CO" sz="3000" dirty="0" smtClean="0"/>
              <a:t>En </a:t>
            </a:r>
            <a:r>
              <a:rPr lang="es-CO" sz="3000" b="1" dirty="0">
                <a:solidFill>
                  <a:srgbClr val="FF0000"/>
                </a:solidFill>
              </a:rPr>
              <a:t>I Corintios 10:10</a:t>
            </a:r>
            <a:r>
              <a:rPr lang="es-CO" sz="3000" dirty="0"/>
              <a:t> habla acerca de los murmuradores que perecieron por el destructor. </a:t>
            </a:r>
            <a:r>
              <a:rPr lang="es-CO" sz="3000" dirty="0" smtClean="0"/>
              <a:t>Allí hace referencia a los Israelitas que murmuraron contra Moisés y Aarón </a:t>
            </a:r>
            <a:r>
              <a:rPr lang="es-CO" sz="3000" b="1" dirty="0" smtClean="0">
                <a:solidFill>
                  <a:srgbClr val="FF0000"/>
                </a:solidFill>
              </a:rPr>
              <a:t>(lea Num.14:1,2; 26-31), </a:t>
            </a:r>
            <a:r>
              <a:rPr lang="es-CO" sz="3000" dirty="0" smtClean="0"/>
              <a:t>y por esa causa murieron en el desierto.</a:t>
            </a:r>
          </a:p>
          <a:p>
            <a:pPr marL="0" indent="0">
              <a:buNone/>
            </a:pPr>
            <a:r>
              <a:rPr lang="es-CO" sz="3000" dirty="0" smtClean="0"/>
              <a:t> </a:t>
            </a:r>
            <a:r>
              <a:rPr lang="es-CO" sz="3000" dirty="0"/>
              <a:t>A</a:t>
            </a:r>
            <a:r>
              <a:rPr lang="es-CO" sz="3000" dirty="0" smtClean="0"/>
              <a:t>l Juzgar </a:t>
            </a:r>
            <a:r>
              <a:rPr lang="es-CO" sz="3000" dirty="0"/>
              <a:t>a un ministro de Dios representa murmuración o palabras de maldición que salen de nuestro corazón, y de la abundancia del corazón, hablan las </a:t>
            </a:r>
            <a:r>
              <a:rPr lang="es-CO" sz="3000" dirty="0" smtClean="0"/>
              <a:t>palabras, como sucedió con Mical que murmuró contra el Rey David habiendo sido ungido por Dios para desempeñar dicho cargo. «</a:t>
            </a:r>
            <a:r>
              <a:rPr lang="es-CO" sz="3000" i="1" dirty="0" smtClean="0">
                <a:latin typeface="Agency FB" pitchFamily="34" charset="0"/>
              </a:rPr>
              <a:t>Benditos los que te bendigan, y malditos los que te maldigan</a:t>
            </a:r>
            <a:r>
              <a:rPr lang="es-CO" sz="3000" dirty="0" smtClean="0"/>
              <a:t>» </a:t>
            </a:r>
            <a:r>
              <a:rPr lang="es-CO" sz="3000" dirty="0" smtClean="0">
                <a:solidFill>
                  <a:srgbClr val="FF0000"/>
                </a:solidFill>
              </a:rPr>
              <a:t>(Números 24:09).</a:t>
            </a:r>
            <a:r>
              <a:rPr lang="es-CO" sz="3000" dirty="0">
                <a:solidFill>
                  <a:srgbClr val="FF0000"/>
                </a:solidFill>
              </a:rPr>
              <a:t/>
            </a:r>
            <a:br>
              <a:rPr lang="es-CO" sz="3000" dirty="0">
                <a:solidFill>
                  <a:srgbClr val="FF0000"/>
                </a:solidFill>
              </a:rPr>
            </a:br>
            <a:r>
              <a:rPr lang="es-CO" b="1" dirty="0"/>
              <a:t/>
            </a:r>
            <a:br>
              <a:rPr lang="es-CO" b="1" dirty="0"/>
            </a:br>
            <a:r>
              <a:rPr lang="es-CO" b="1" dirty="0"/>
              <a:t>  </a:t>
            </a:r>
            <a:endParaRPr lang="es-CO" dirty="0"/>
          </a:p>
        </p:txBody>
      </p:sp>
    </p:spTree>
    <p:extLst>
      <p:ext uri="{BB962C8B-B14F-4D97-AF65-F5344CB8AC3E}">
        <p14:creationId xmlns:p14="http://schemas.microsoft.com/office/powerpoint/2010/main" val="2828196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buNone/>
            </a:pPr>
            <a:r>
              <a:rPr lang="es-CO" dirty="0"/>
              <a:t>E</a:t>
            </a:r>
            <a:r>
              <a:rPr lang="es-CO" dirty="0" smtClean="0"/>
              <a:t>stas </a:t>
            </a:r>
            <a:r>
              <a:rPr lang="es-CO" dirty="0"/>
              <a:t>son algunas zorras, pero existen otras </a:t>
            </a:r>
            <a:r>
              <a:rPr lang="es-CO" dirty="0" smtClean="0"/>
              <a:t>igualmente nocivas como </a:t>
            </a:r>
            <a:r>
              <a:rPr lang="es-CO" dirty="0"/>
              <a:t>la </a:t>
            </a:r>
            <a:r>
              <a:rPr lang="es-CO" i="1" u="sng" dirty="0"/>
              <a:t>vanidad</a:t>
            </a:r>
            <a:r>
              <a:rPr lang="es-CO" dirty="0"/>
              <a:t>, la </a:t>
            </a:r>
            <a:r>
              <a:rPr lang="es-CO" i="1" u="sng" dirty="0"/>
              <a:t>codicia</a:t>
            </a:r>
            <a:r>
              <a:rPr lang="es-CO" dirty="0"/>
              <a:t>, la </a:t>
            </a:r>
            <a:r>
              <a:rPr lang="es-CO" i="1" u="sng" dirty="0"/>
              <a:t>envidia</a:t>
            </a:r>
            <a:r>
              <a:rPr lang="es-CO" dirty="0"/>
              <a:t> que sin darnos cuenta nos llevan a situaciones, que poco a poco deterioran nuestra actividad espiritual</a:t>
            </a:r>
            <a:r>
              <a:rPr lang="es-CO" dirty="0" smtClean="0"/>
              <a:t>.</a:t>
            </a:r>
            <a:r>
              <a:rPr lang="es-CO" dirty="0"/>
              <a:t/>
            </a:r>
            <a:br>
              <a:rPr lang="es-CO" dirty="0"/>
            </a:br>
            <a:r>
              <a:rPr lang="es-CO" dirty="0"/>
              <a:t>  </a:t>
            </a:r>
            <a:endParaRPr lang="es-CO" dirty="0" smtClean="0"/>
          </a:p>
          <a:p>
            <a:r>
              <a:rPr lang="es-CO" dirty="0"/>
              <a:t> </a:t>
            </a:r>
            <a:r>
              <a:rPr lang="es-CO" sz="3600" b="1" dirty="0">
                <a:solidFill>
                  <a:srgbClr val="FF0000"/>
                </a:solidFill>
              </a:rPr>
              <a:t>1 Corintios </a:t>
            </a:r>
            <a:r>
              <a:rPr lang="es-CO" sz="3600" b="1" dirty="0" smtClean="0">
                <a:solidFill>
                  <a:srgbClr val="FF0000"/>
                </a:solidFill>
              </a:rPr>
              <a:t>5:6.</a:t>
            </a:r>
            <a:r>
              <a:rPr lang="es-CO" dirty="0" smtClean="0"/>
              <a:t> </a:t>
            </a:r>
            <a:r>
              <a:rPr lang="es-CO" b="1" i="1" dirty="0" smtClean="0">
                <a:latin typeface="Agency FB" pitchFamily="34" charset="0"/>
              </a:rPr>
              <a:t>No </a:t>
            </a:r>
            <a:r>
              <a:rPr lang="es-CO" b="1" i="1" dirty="0">
                <a:latin typeface="Agency FB" pitchFamily="34" charset="0"/>
              </a:rPr>
              <a:t>es buena vuestra jactancia. ¿No sabéis que un poco de levadura leuda toda la masa? </a:t>
            </a:r>
            <a:br>
              <a:rPr lang="es-CO" b="1" i="1" dirty="0">
                <a:latin typeface="Agency FB" pitchFamily="34" charset="0"/>
              </a:rPr>
            </a:br>
            <a:r>
              <a:rPr lang="es-CO" dirty="0"/>
              <a:t/>
            </a:r>
            <a:br>
              <a:rPr lang="es-CO" dirty="0"/>
            </a:br>
            <a:r>
              <a:rPr lang="es-CO" b="1" i="1" u="sng" dirty="0" smtClean="0"/>
              <a:t>«un </a:t>
            </a:r>
            <a:r>
              <a:rPr lang="es-CO" b="1" i="1" u="sng" dirty="0"/>
              <a:t>poco de levadura leuda</a:t>
            </a:r>
            <a:r>
              <a:rPr lang="es-CO" b="1" i="1" u="sng" dirty="0" smtClean="0"/>
              <a:t>....»</a:t>
            </a:r>
            <a:r>
              <a:rPr lang="es-CO" dirty="0" smtClean="0"/>
              <a:t> </a:t>
            </a:r>
            <a:r>
              <a:rPr lang="es-CO" dirty="0"/>
              <a:t>El pecado no empieza por lo mucho, empieza por lo </a:t>
            </a:r>
            <a:r>
              <a:rPr lang="es-CO" dirty="0" smtClean="0"/>
              <a:t>poco, por cosas pequeñas. </a:t>
            </a:r>
            <a:r>
              <a:rPr lang="es-CO" dirty="0"/>
              <a:t>De esas zorras pequeñas es que debemos cuidarnos. </a:t>
            </a:r>
            <a:br>
              <a:rPr lang="es-CO" dirty="0"/>
            </a:br>
            <a:r>
              <a:rPr lang="es-CO" dirty="0"/>
              <a:t>David dice al Señor: </a:t>
            </a:r>
            <a:r>
              <a:rPr lang="es-CO" dirty="0" smtClean="0"/>
              <a:t> «examíname </a:t>
            </a:r>
            <a:r>
              <a:rPr lang="es-CO" dirty="0"/>
              <a:t>Oh Dios y ve en mi si hay camino de maldad</a:t>
            </a:r>
            <a:r>
              <a:rPr lang="es-CO" dirty="0" smtClean="0"/>
              <a:t>...» </a:t>
            </a:r>
            <a:r>
              <a:rPr lang="es-CO" b="1" dirty="0" smtClean="0">
                <a:solidFill>
                  <a:srgbClr val="FF0000"/>
                </a:solidFill>
              </a:rPr>
              <a:t> (Sal.139:23). </a:t>
            </a:r>
          </a:p>
          <a:p>
            <a:pPr marL="0" indent="0">
              <a:buNone/>
            </a:pPr>
            <a:r>
              <a:rPr lang="es-CO" dirty="0" smtClean="0"/>
              <a:t> </a:t>
            </a:r>
            <a:r>
              <a:rPr lang="es-CO" dirty="0"/>
              <a:t>Él está diciendo: Señor muéstrame qué </a:t>
            </a:r>
            <a:r>
              <a:rPr lang="es-CO" dirty="0" smtClean="0"/>
              <a:t> «</a:t>
            </a:r>
            <a:r>
              <a:rPr lang="es-CO" i="1" u="sng" dirty="0" smtClean="0"/>
              <a:t>zorra pequeña</a:t>
            </a:r>
            <a:r>
              <a:rPr lang="es-CO" dirty="0" smtClean="0"/>
              <a:t>» </a:t>
            </a:r>
            <a:r>
              <a:rPr lang="es-CO" i="1" dirty="0" smtClean="0"/>
              <a:t>puede </a:t>
            </a:r>
            <a:r>
              <a:rPr lang="es-CO" i="1" dirty="0"/>
              <a:t>estar oculta en mi viña, qué zorra pequeña se está comiendo mi fruto....qué zorra pequeña está destruyendo y quebrantando mi viñedo</a:t>
            </a:r>
            <a:r>
              <a:rPr lang="es-CO" i="1" dirty="0" smtClean="0"/>
              <a:t>… </a:t>
            </a:r>
            <a:r>
              <a:rPr lang="es-CO" b="1" i="1" dirty="0" smtClean="0"/>
              <a:t>Muchas veces, lo que decimos lo borramos con el codo, es decir: con nuestros actos hacemos lo contrario.</a:t>
            </a:r>
            <a:endParaRPr lang="es-CO" b="1" i="1" dirty="0"/>
          </a:p>
          <a:p>
            <a:endParaRPr lang="es-CO" dirty="0"/>
          </a:p>
          <a:p>
            <a:endParaRPr lang="es-CO" dirty="0"/>
          </a:p>
        </p:txBody>
      </p:sp>
    </p:spTree>
    <p:extLst>
      <p:ext uri="{BB962C8B-B14F-4D97-AF65-F5344CB8AC3E}">
        <p14:creationId xmlns:p14="http://schemas.microsoft.com/office/powerpoint/2010/main" val="2188757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624736"/>
          </a:xfrm>
        </p:spPr>
        <p:txBody>
          <a:bodyPr>
            <a:normAutofit fontScale="77500" lnSpcReduction="20000"/>
          </a:bodyPr>
          <a:lstStyle/>
          <a:p>
            <a:pPr marL="0" indent="0" algn="ctr">
              <a:buNone/>
            </a:pPr>
            <a:r>
              <a:rPr lang="es-CO" b="1" i="1" dirty="0" smtClean="0"/>
              <a:t>«Cazadnos </a:t>
            </a:r>
            <a:r>
              <a:rPr lang="es-CO" b="1" i="1" dirty="0"/>
              <a:t>las zorras, las zorras pequeñas, que echan a perder las </a:t>
            </a:r>
            <a:r>
              <a:rPr lang="es-CO" b="1" i="1" dirty="0" smtClean="0"/>
              <a:t>viñas</a:t>
            </a:r>
            <a:r>
              <a:rPr lang="es-CO" b="1" i="1" dirty="0"/>
              <a:t>; porque nuestras viñas están en </a:t>
            </a:r>
            <a:r>
              <a:rPr lang="es-CO" b="1" i="1" dirty="0" smtClean="0"/>
              <a:t>cierne»</a:t>
            </a:r>
            <a:r>
              <a:rPr lang="es-CO" dirty="0" smtClean="0"/>
              <a:t>, floreciendo, o sea, estamos en Jesús.</a:t>
            </a:r>
            <a:endParaRPr lang="es-CO" dirty="0"/>
          </a:p>
          <a:p>
            <a:pPr marL="0" indent="0" algn="ctr">
              <a:buNone/>
            </a:pPr>
            <a:endParaRPr lang="es-CO" b="1" i="1" dirty="0" smtClean="0">
              <a:solidFill>
                <a:srgbClr val="FF0000"/>
              </a:solidFill>
            </a:endParaRPr>
          </a:p>
          <a:p>
            <a:pPr marL="0" indent="0" algn="ctr">
              <a:buNone/>
            </a:pPr>
            <a:r>
              <a:rPr lang="es-CO" sz="3400" b="1" i="1" dirty="0" smtClean="0">
                <a:solidFill>
                  <a:srgbClr val="FF0000"/>
                </a:solidFill>
              </a:rPr>
              <a:t>¿En qué ha llamado a vivir el Señor a sus seguidores?</a:t>
            </a:r>
            <a:r>
              <a:rPr lang="es-CO" sz="3400" dirty="0" smtClean="0"/>
              <a:t> </a:t>
            </a:r>
            <a:endParaRPr lang="es-CO" dirty="0" smtClean="0"/>
          </a:p>
          <a:p>
            <a:pPr marL="0" indent="0" algn="ctr">
              <a:buNone/>
            </a:pPr>
            <a:r>
              <a:rPr lang="es-CO" dirty="0" smtClean="0"/>
              <a:t>En el A. Testamento El </a:t>
            </a:r>
            <a:r>
              <a:rPr lang="es-CO" dirty="0"/>
              <a:t>Señor </a:t>
            </a:r>
            <a:r>
              <a:rPr lang="es-CO" dirty="0" smtClean="0"/>
              <a:t>dijo al pueblo de Israel:</a:t>
            </a:r>
            <a:r>
              <a:rPr lang="es-CO" b="1" baseline="30000" dirty="0"/>
              <a:t> </a:t>
            </a:r>
            <a:r>
              <a:rPr lang="es-CO" b="1" baseline="30000" dirty="0" smtClean="0"/>
              <a:t>«</a:t>
            </a:r>
            <a:r>
              <a:rPr lang="es-CO" i="1" dirty="0" smtClean="0"/>
              <a:t>Porque </a:t>
            </a:r>
            <a:r>
              <a:rPr lang="es-CO" i="1" dirty="0"/>
              <a:t>yo soy Jehovah vuestro Dios, vosotros os santificaréis; y</a:t>
            </a:r>
            <a:r>
              <a:rPr lang="es-CO" b="1" i="1" dirty="0"/>
              <a:t> </a:t>
            </a:r>
            <a:r>
              <a:rPr lang="es-CO" b="1" i="1" u="sng" dirty="0"/>
              <a:t>seréis santos</a:t>
            </a:r>
            <a:r>
              <a:rPr lang="es-CO" i="1" dirty="0"/>
              <a:t>, porque yo soy santo. </a:t>
            </a:r>
            <a:r>
              <a:rPr lang="es-CO" i="1" dirty="0" smtClean="0"/>
              <a:t>..»</a:t>
            </a:r>
            <a:r>
              <a:rPr lang="es-CO" dirty="0" smtClean="0"/>
              <a:t> </a:t>
            </a:r>
            <a:r>
              <a:rPr lang="es-CO" b="1" dirty="0" smtClean="0">
                <a:solidFill>
                  <a:srgbClr val="FF0000"/>
                </a:solidFill>
              </a:rPr>
              <a:t>(Lev.11:44)</a:t>
            </a:r>
            <a:r>
              <a:rPr lang="es-CO" dirty="0" smtClean="0"/>
              <a:t>.</a:t>
            </a:r>
            <a:r>
              <a:rPr lang="es-CO" dirty="0"/>
              <a:t> </a:t>
            </a:r>
            <a:r>
              <a:rPr lang="es-CO" dirty="0" smtClean="0"/>
              <a:t>Y en el N. Testamento Dios nos dice: </a:t>
            </a:r>
            <a:r>
              <a:rPr lang="es-CO" i="1" dirty="0" smtClean="0"/>
              <a:t>«Antes </a:t>
            </a:r>
            <a:r>
              <a:rPr lang="es-CO" i="1" dirty="0"/>
              <a:t>bien, así como </a:t>
            </a:r>
            <a:r>
              <a:rPr lang="es-CO" i="1" dirty="0" smtClean="0"/>
              <a:t>Aquel </a:t>
            </a:r>
            <a:r>
              <a:rPr lang="es-CO" i="1" dirty="0"/>
              <a:t>que os ha llamado es santo, también </a:t>
            </a:r>
            <a:r>
              <a:rPr lang="es-CO" b="1" i="1" u="sng" dirty="0"/>
              <a:t>sed santos vosotros en todo aspecto de vuestra manera de </a:t>
            </a:r>
            <a:r>
              <a:rPr lang="es-CO" b="1" i="1" u="sng" dirty="0" smtClean="0"/>
              <a:t>vivir»</a:t>
            </a:r>
            <a:r>
              <a:rPr lang="es-CO" i="1" u="sng" dirty="0" smtClean="0"/>
              <a:t> </a:t>
            </a:r>
            <a:r>
              <a:rPr lang="es-CO" b="1" dirty="0" smtClean="0">
                <a:solidFill>
                  <a:srgbClr val="FF0000"/>
                </a:solidFill>
              </a:rPr>
              <a:t>(1 </a:t>
            </a:r>
            <a:r>
              <a:rPr lang="es-CO" b="1" dirty="0">
                <a:solidFill>
                  <a:srgbClr val="FF0000"/>
                </a:solidFill>
              </a:rPr>
              <a:t>Pedro </a:t>
            </a:r>
            <a:r>
              <a:rPr lang="es-CO" b="1" dirty="0" smtClean="0">
                <a:solidFill>
                  <a:srgbClr val="FF0000"/>
                </a:solidFill>
              </a:rPr>
              <a:t>1:15)</a:t>
            </a:r>
            <a:r>
              <a:rPr lang="es-CO" dirty="0" smtClean="0"/>
              <a:t>. Desde el Génesis hasta el Apocalipsis nos </a:t>
            </a:r>
            <a:r>
              <a:rPr lang="es-CO" dirty="0"/>
              <a:t>ha llamado a vivir en </a:t>
            </a:r>
            <a:r>
              <a:rPr lang="es-CO" dirty="0" smtClean="0"/>
              <a:t>santidad </a:t>
            </a:r>
            <a:r>
              <a:rPr lang="es-CO" b="1" dirty="0" smtClean="0">
                <a:solidFill>
                  <a:srgbClr val="FF0000"/>
                </a:solidFill>
              </a:rPr>
              <a:t>(lea Apoc.21:27; 22:14). </a:t>
            </a:r>
          </a:p>
          <a:p>
            <a:pPr marL="0" indent="0">
              <a:buNone/>
            </a:pPr>
            <a:endParaRPr lang="es-CO" dirty="0" smtClean="0"/>
          </a:p>
          <a:p>
            <a:pPr marL="0" indent="0" algn="ctr">
              <a:buNone/>
            </a:pPr>
            <a:r>
              <a:rPr lang="es-CO" dirty="0" smtClean="0"/>
              <a:t>Y </a:t>
            </a:r>
            <a:r>
              <a:rPr lang="es-CO" dirty="0"/>
              <a:t>la santidad implica consagración total, exige </a:t>
            </a:r>
            <a:r>
              <a:rPr lang="es-CO" dirty="0" smtClean="0"/>
              <a:t>que </a:t>
            </a:r>
            <a:r>
              <a:rPr lang="es-CO" dirty="0"/>
              <a:t>no nos demos licencias, que renunciemos voluntaria y decididamente a no vivir un cristianismo </a:t>
            </a:r>
            <a:r>
              <a:rPr lang="es-CO" dirty="0" smtClean="0"/>
              <a:t>tibio, lleno </a:t>
            </a:r>
            <a:r>
              <a:rPr lang="es-CO" dirty="0"/>
              <a:t>de fisuras en su testimonio sino que por el contrario tengamos un compromiso total con Cristo, con todo lo </a:t>
            </a:r>
            <a:r>
              <a:rPr lang="es-CO" dirty="0" smtClean="0"/>
              <a:t>que </a:t>
            </a:r>
            <a:r>
              <a:rPr lang="es-CO" dirty="0"/>
              <a:t>ello implica y supone</a:t>
            </a:r>
            <a:r>
              <a:rPr lang="es-CO" dirty="0" smtClean="0"/>
              <a:t>.</a:t>
            </a:r>
            <a:endParaRPr lang="es-CO" dirty="0"/>
          </a:p>
        </p:txBody>
      </p:sp>
    </p:spTree>
    <p:extLst>
      <p:ext uri="{BB962C8B-B14F-4D97-AF65-F5344CB8AC3E}">
        <p14:creationId xmlns:p14="http://schemas.microsoft.com/office/powerpoint/2010/main" val="3421689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0"/>
            <a:ext cx="8229600" cy="6669360"/>
          </a:xfrm>
          <a:solidFill>
            <a:schemeClr val="bg1"/>
          </a:solidFill>
        </p:spPr>
        <p:txBody>
          <a:bodyPr>
            <a:normAutofit fontScale="85000" lnSpcReduction="10000"/>
          </a:bodyPr>
          <a:lstStyle/>
          <a:p>
            <a:r>
              <a:rPr lang="es-CO" dirty="0" smtClean="0"/>
              <a:t>Es así como la </a:t>
            </a:r>
            <a:r>
              <a:rPr lang="es-CO" dirty="0"/>
              <a:t>Palabra nos </a:t>
            </a:r>
            <a:r>
              <a:rPr lang="es-CO" dirty="0" smtClean="0"/>
              <a:t>advierte: «el </a:t>
            </a:r>
            <a:r>
              <a:rPr lang="es-CO" dirty="0"/>
              <a:t>que piensa estar firme, mire que no </a:t>
            </a:r>
            <a:r>
              <a:rPr lang="es-CO" dirty="0" smtClean="0"/>
              <a:t>caiga» </a:t>
            </a:r>
            <a:r>
              <a:rPr lang="es-CO" b="1" dirty="0">
                <a:solidFill>
                  <a:srgbClr val="FF0000"/>
                </a:solidFill>
              </a:rPr>
              <a:t>(1 Corintios 10:12, RVR 60)</a:t>
            </a:r>
            <a:r>
              <a:rPr lang="es-CO" dirty="0"/>
              <a:t>, y usualmente </a:t>
            </a:r>
            <a:r>
              <a:rPr lang="es-CO" dirty="0" smtClean="0"/>
              <a:t>los </a:t>
            </a:r>
            <a:r>
              <a:rPr lang="es-CO" dirty="0"/>
              <a:t>creyentes mantenemos razonablemente la guardia frente a lo que creemos que son “</a:t>
            </a:r>
            <a:r>
              <a:rPr lang="es-CO" i="1" u="sng" dirty="0"/>
              <a:t>grandes</a:t>
            </a:r>
            <a:r>
              <a:rPr lang="es-CO" dirty="0"/>
              <a:t>” </a:t>
            </a:r>
            <a:r>
              <a:rPr lang="es-CO" dirty="0" smtClean="0"/>
              <a:t>pecados, aquellos que son notorios. Pero no eliminamos de nuestra vida aquellos que consideramos insignificantes. </a:t>
            </a:r>
          </a:p>
          <a:p>
            <a:endParaRPr lang="es-CO" dirty="0"/>
          </a:p>
          <a:p>
            <a:r>
              <a:rPr lang="es-CO" dirty="0" smtClean="0"/>
              <a:t>Como son: La venganza, el menosprecio, el descuido espiritual, creer en falsas profecías, practicar falsas doctrinas, estar llenos de temor, falta de perdón, la murmuración, la vanidad, la codicia y la envidia, </a:t>
            </a:r>
            <a:r>
              <a:rPr lang="es-CO" dirty="0"/>
              <a:t>que sin darnos cuenta nos llevan a situaciones, que poco a poco deterioran nuestra actividad espiritual</a:t>
            </a:r>
            <a:r>
              <a:rPr lang="es-CO" dirty="0" smtClean="0"/>
              <a:t>. Por eso Jesús dijo: </a:t>
            </a:r>
            <a:r>
              <a:rPr lang="es-CO" i="1" dirty="0" smtClean="0">
                <a:latin typeface="Agency FB" pitchFamily="34" charset="0"/>
              </a:rPr>
              <a:t>«Cuan el Hijo del Hombre venga, </a:t>
            </a:r>
            <a:r>
              <a:rPr lang="es-CO" i="1" u="sng" dirty="0" smtClean="0">
                <a:latin typeface="Agency FB" pitchFamily="34" charset="0"/>
              </a:rPr>
              <a:t>¿hallará fe en la tierra?</a:t>
            </a:r>
            <a:r>
              <a:rPr lang="es-CO" u="sng" dirty="0" smtClean="0"/>
              <a:t> </a:t>
            </a:r>
            <a:r>
              <a:rPr lang="es-CO" b="1" dirty="0" smtClean="0">
                <a:solidFill>
                  <a:srgbClr val="FF0000"/>
                </a:solidFill>
              </a:rPr>
              <a:t>(lea Luc.18).</a:t>
            </a:r>
            <a:r>
              <a:rPr lang="es-CO" b="1" dirty="0">
                <a:solidFill>
                  <a:srgbClr val="FF0000"/>
                </a:solidFill>
              </a:rPr>
              <a:t/>
            </a:r>
            <a:br>
              <a:rPr lang="es-CO" b="1" dirty="0">
                <a:solidFill>
                  <a:srgbClr val="FF0000"/>
                </a:solidFill>
              </a:rPr>
            </a:br>
            <a:r>
              <a:rPr lang="es-CO" b="1" dirty="0" smtClean="0">
                <a:solidFill>
                  <a:srgbClr val="FF0000"/>
                </a:solidFill>
              </a:rPr>
              <a:t>  </a:t>
            </a:r>
            <a:endParaRPr lang="es-CO" b="1" dirty="0">
              <a:solidFill>
                <a:srgbClr val="FF0000"/>
              </a:solidFill>
            </a:endParaRPr>
          </a:p>
          <a:p>
            <a:endParaRPr lang="es-CO" dirty="0" smtClean="0"/>
          </a:p>
        </p:txBody>
      </p:sp>
    </p:spTree>
    <p:extLst>
      <p:ext uri="{BB962C8B-B14F-4D97-AF65-F5344CB8AC3E}">
        <p14:creationId xmlns:p14="http://schemas.microsoft.com/office/powerpoint/2010/main" val="21430682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E6DCAC"/>
              </a:gs>
              <a:gs pos="12000">
                <a:srgbClr val="E6D78A"/>
              </a:gs>
              <a:gs pos="30000">
                <a:srgbClr val="C7AC4C"/>
              </a:gs>
              <a:gs pos="45000">
                <a:srgbClr val="E6D78A"/>
              </a:gs>
              <a:gs pos="77000">
                <a:srgbClr val="C7AC4C"/>
              </a:gs>
              <a:gs pos="100000">
                <a:srgbClr val="E6DCAC"/>
              </a:gs>
            </a:gsLst>
            <a:lin ang="5400000" scaled="0"/>
          </a:gradFill>
        </p:spPr>
        <p:txBody>
          <a:bodyPr>
            <a:normAutofit fontScale="92500" lnSpcReduction="20000"/>
          </a:bodyPr>
          <a:lstStyle/>
          <a:p>
            <a:pPr marL="0" indent="0" algn="ctr">
              <a:buNone/>
            </a:pPr>
            <a:r>
              <a:rPr lang="es-CO" dirty="0"/>
              <a:t>Creemos equivocadamente que, siguiendo la cita del autor de </a:t>
            </a:r>
            <a:r>
              <a:rPr lang="es-CO" b="1" dirty="0" smtClean="0">
                <a:solidFill>
                  <a:srgbClr val="FF0000"/>
                </a:solidFill>
              </a:rPr>
              <a:t>Cantares 2:15</a:t>
            </a:r>
            <a:r>
              <a:rPr lang="es-CO" dirty="0" smtClean="0"/>
              <a:t>, donde se ordena: «</a:t>
            </a:r>
            <a:r>
              <a:rPr lang="es-CO" i="1" dirty="0" smtClean="0">
                <a:latin typeface="Agency FB" pitchFamily="34" charset="0"/>
              </a:rPr>
              <a:t>cazar las zorras pequeñas, que echan a perder el cultivo</a:t>
            </a:r>
            <a:r>
              <a:rPr lang="es-CO" dirty="0" smtClean="0"/>
              <a:t>», </a:t>
            </a:r>
            <a:r>
              <a:rPr lang="es-CO" dirty="0"/>
              <a:t>si las zorras grandes no están  acechando nuestro viñedo no tenemos nada que </a:t>
            </a:r>
            <a:r>
              <a:rPr lang="es-CO" dirty="0" smtClean="0"/>
              <a:t>temer, </a:t>
            </a:r>
            <a:r>
              <a:rPr lang="es-CO" u="sng" dirty="0"/>
              <a:t>así que procuramos cuidarnos de </a:t>
            </a:r>
            <a:r>
              <a:rPr lang="es-CO" u="sng" dirty="0" smtClean="0"/>
              <a:t>los pecados grandes </a:t>
            </a:r>
            <a:r>
              <a:rPr lang="es-CO" u="sng" dirty="0"/>
              <a:t>que pensamos que puede corrompernos</a:t>
            </a:r>
            <a:r>
              <a:rPr lang="es-CO" dirty="0"/>
              <a:t>. </a:t>
            </a:r>
            <a:endParaRPr lang="es-CO" dirty="0" smtClean="0"/>
          </a:p>
          <a:p>
            <a:pPr marL="0" indent="0">
              <a:buNone/>
            </a:pPr>
            <a:endParaRPr lang="es-CO" dirty="0"/>
          </a:p>
          <a:p>
            <a:pPr marL="0" indent="0" algn="ctr">
              <a:buNone/>
            </a:pPr>
            <a:r>
              <a:rPr lang="es-CO" dirty="0" smtClean="0"/>
              <a:t>Pero </a:t>
            </a:r>
            <a:r>
              <a:rPr lang="es-CO" dirty="0"/>
              <a:t>nos olvidamos de las </a:t>
            </a:r>
            <a:r>
              <a:rPr lang="es-CO" dirty="0" smtClean="0"/>
              <a:t>pequeñas zorras, </a:t>
            </a:r>
            <a:r>
              <a:rPr lang="es-CO" dirty="0"/>
              <a:t>las que realmente pueden echarlo todo a perder, e incluso somos </a:t>
            </a:r>
            <a:r>
              <a:rPr lang="es-CO" i="1" u="sng" dirty="0"/>
              <a:t>complacientes</a:t>
            </a:r>
            <a:r>
              <a:rPr lang="es-CO" dirty="0" smtClean="0"/>
              <a:t>, </a:t>
            </a:r>
            <a:r>
              <a:rPr lang="es-CO" i="1" u="sng" dirty="0"/>
              <a:t>tolerantes</a:t>
            </a:r>
            <a:r>
              <a:rPr lang="es-CO" dirty="0"/>
              <a:t> con </a:t>
            </a:r>
            <a:r>
              <a:rPr lang="es-CO" dirty="0" smtClean="0"/>
              <a:t>ellas (esas pequeñas cosas) </a:t>
            </a:r>
            <a:r>
              <a:rPr lang="es-CO" dirty="0"/>
              <a:t>cuando las vemos pasar. Atentos a los grandes depredadores, dejamos colar a los pequeños pero destructivos microbios que inoculan virus en nuestras vidas </a:t>
            </a:r>
            <a:r>
              <a:rPr lang="es-CO" dirty="0" smtClean="0"/>
              <a:t>espirituales que nos llevan cautivos a la muerte.</a:t>
            </a:r>
            <a:endParaRPr lang="es-CO" dirty="0"/>
          </a:p>
        </p:txBody>
      </p:sp>
    </p:spTree>
    <p:extLst>
      <p:ext uri="{BB962C8B-B14F-4D97-AF65-F5344CB8AC3E}">
        <p14:creationId xmlns:p14="http://schemas.microsoft.com/office/powerpoint/2010/main" val="748267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lnSpcReduction="10000"/>
          </a:bodyPr>
          <a:lstStyle/>
          <a:p>
            <a:pPr marL="0" indent="0" algn="ctr">
              <a:buNone/>
            </a:pPr>
            <a:r>
              <a:rPr lang="es-CO" dirty="0"/>
              <a:t>Y lo que empieza a ocurrir es un fenómeno de corrosión, demoledor, que ataca todas las áreas de nuestra vida. Por ello tenemos que estar alerta frente a este tipo de amenazas. </a:t>
            </a:r>
            <a:r>
              <a:rPr lang="es-CO" i="1" dirty="0">
                <a:latin typeface="Agency FB" pitchFamily="34" charset="0"/>
              </a:rPr>
              <a:t>Las zorras pequeñas se atacan en su guarida, que es la mente</a:t>
            </a:r>
            <a:r>
              <a:rPr lang="es-CO" dirty="0"/>
              <a:t>. Allí es donde empieza la tentación, para luego afectar las emociones y sacudir la voluntad. </a:t>
            </a:r>
            <a:endParaRPr lang="es-CO" dirty="0" smtClean="0"/>
          </a:p>
          <a:p>
            <a:pPr marL="0" indent="0" algn="ctr">
              <a:buNone/>
            </a:pPr>
            <a:endParaRPr lang="es-CO" dirty="0" smtClean="0"/>
          </a:p>
          <a:p>
            <a:pPr marL="0" indent="0" algn="ctr">
              <a:buNone/>
            </a:pPr>
            <a:r>
              <a:rPr lang="es-CO" dirty="0" smtClean="0"/>
              <a:t>Las </a:t>
            </a:r>
            <a:r>
              <a:rPr lang="es-CO" dirty="0"/>
              <a:t>influencias espirituales negativas normalmente encuentran un buen caldo de cultivo en un alma </a:t>
            </a:r>
            <a:r>
              <a:rPr lang="es-CO" dirty="0" smtClean="0"/>
              <a:t>dispuesta </a:t>
            </a:r>
            <a:r>
              <a:rPr lang="es-CO" dirty="0"/>
              <a:t>a transar aún en materia de principios y </a:t>
            </a:r>
            <a:r>
              <a:rPr lang="es-CO" dirty="0" smtClean="0"/>
              <a:t>valores.</a:t>
            </a:r>
            <a:endParaRPr lang="es-CO" dirty="0"/>
          </a:p>
        </p:txBody>
      </p:sp>
    </p:spTree>
    <p:extLst>
      <p:ext uri="{BB962C8B-B14F-4D97-AF65-F5344CB8AC3E}">
        <p14:creationId xmlns:p14="http://schemas.microsoft.com/office/powerpoint/2010/main" val="8990013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accent5">
              <a:lumMod val="40000"/>
              <a:lumOff val="60000"/>
            </a:schemeClr>
          </a:solidFill>
        </p:spPr>
        <p:txBody>
          <a:bodyPr>
            <a:normAutofit fontScale="85000" lnSpcReduction="10000"/>
          </a:bodyPr>
          <a:lstStyle/>
          <a:p>
            <a:pPr marL="0" indent="0" algn="ctr">
              <a:buNone/>
            </a:pPr>
            <a:r>
              <a:rPr lang="es-CO" dirty="0"/>
              <a:t>Una mirada indiscreta, una palabra vulgar, una respuesta grosera, un chisme, una mentira “</a:t>
            </a:r>
            <a:r>
              <a:rPr lang="es-CO" i="1" u="sng" dirty="0"/>
              <a:t>piadosa</a:t>
            </a:r>
            <a:r>
              <a:rPr lang="es-CO" dirty="0"/>
              <a:t>”, una caricia </a:t>
            </a:r>
            <a:r>
              <a:rPr lang="es-CO" dirty="0" smtClean="0"/>
              <a:t>indebida</a:t>
            </a:r>
            <a:r>
              <a:rPr lang="es-CO" dirty="0"/>
              <a:t>… </a:t>
            </a:r>
            <a:r>
              <a:rPr lang="es-CO" dirty="0" smtClean="0"/>
              <a:t>son pecados </a:t>
            </a:r>
            <a:r>
              <a:rPr lang="es-CO" dirty="0"/>
              <a:t>que minan nuestro carácter y gangrenan lentamente nuestra comunión con Dios, en especial </a:t>
            </a:r>
            <a:r>
              <a:rPr lang="es-CO" dirty="0" smtClean="0"/>
              <a:t>cuando </a:t>
            </a:r>
            <a:r>
              <a:rPr lang="es-CO" dirty="0"/>
              <a:t>nos permitimos tolerarlos porque “</a:t>
            </a:r>
            <a:r>
              <a:rPr lang="es-CO" i="1" u="sng" dirty="0"/>
              <a:t>todo el mundo lo hace</a:t>
            </a:r>
            <a:r>
              <a:rPr lang="es-CO" dirty="0"/>
              <a:t>”, “</a:t>
            </a:r>
            <a:r>
              <a:rPr lang="es-CO" i="1" u="sng" dirty="0"/>
              <a:t>eso no tiene </a:t>
            </a:r>
            <a:r>
              <a:rPr lang="es-CO" i="1" u="sng" dirty="0" smtClean="0"/>
              <a:t>nada de malo decimos</a:t>
            </a:r>
            <a:r>
              <a:rPr lang="es-CO" dirty="0" smtClean="0"/>
              <a:t>” </a:t>
            </a:r>
            <a:r>
              <a:rPr lang="es-CO" dirty="0"/>
              <a:t>y mil excusas </a:t>
            </a:r>
            <a:r>
              <a:rPr lang="es-CO" dirty="0" smtClean="0"/>
              <a:t>semejantes</a:t>
            </a:r>
            <a:r>
              <a:rPr lang="es-CO" dirty="0"/>
              <a:t>. </a:t>
            </a:r>
            <a:endParaRPr lang="es-CO" dirty="0" smtClean="0"/>
          </a:p>
          <a:p>
            <a:pPr marL="0" indent="0" algn="ctr">
              <a:buNone/>
            </a:pPr>
            <a:r>
              <a:rPr lang="es-CO" dirty="0" smtClean="0"/>
              <a:t>Nos </a:t>
            </a:r>
            <a:r>
              <a:rPr lang="es-CO" dirty="0"/>
              <a:t>auto-engañamos solo para justificar nuestros errores y complacientemente decimos que son </a:t>
            </a:r>
            <a:r>
              <a:rPr lang="es-CO" dirty="0" smtClean="0"/>
              <a:t>solo </a:t>
            </a:r>
            <a:r>
              <a:rPr lang="es-CO" dirty="0"/>
              <a:t>“</a:t>
            </a:r>
            <a:r>
              <a:rPr lang="es-CO" i="1" u="sng" dirty="0"/>
              <a:t>pecaditos</a:t>
            </a:r>
            <a:r>
              <a:rPr lang="es-CO" dirty="0"/>
              <a:t>”, como si el diminutivo les restara gravedad.</a:t>
            </a:r>
          </a:p>
          <a:p>
            <a:pPr marL="0" indent="0" algn="ctr">
              <a:buNone/>
            </a:pPr>
            <a:endParaRPr lang="es-CO" dirty="0" smtClean="0"/>
          </a:p>
          <a:p>
            <a:pPr marL="0" indent="0" algn="ctr">
              <a:buNone/>
            </a:pPr>
            <a:r>
              <a:rPr lang="es-CO" dirty="0" smtClean="0"/>
              <a:t>A </a:t>
            </a:r>
            <a:r>
              <a:rPr lang="es-CO" dirty="0"/>
              <a:t>veces son aspectos cuya inconveniencia nos incomoda, malos hábitos que nos resistimos a dejar porque nos </a:t>
            </a:r>
            <a:r>
              <a:rPr lang="es-CO" i="1" u="sng" dirty="0" smtClean="0"/>
              <a:t>repetimos </a:t>
            </a:r>
            <a:r>
              <a:rPr lang="es-CO" i="1" u="sng" dirty="0"/>
              <a:t>una y otra vez que Dios nos ama como somos,</a:t>
            </a:r>
            <a:r>
              <a:rPr lang="es-CO" dirty="0"/>
              <a:t> olvidando </a:t>
            </a:r>
            <a:r>
              <a:rPr lang="es-CO" dirty="0" smtClean="0"/>
              <a:t>que </a:t>
            </a:r>
            <a:r>
              <a:rPr lang="es-CO" dirty="0"/>
              <a:t>porque nos ama tanto no quiere </a:t>
            </a:r>
            <a:r>
              <a:rPr lang="es-CO" dirty="0" smtClean="0"/>
              <a:t>que </a:t>
            </a:r>
            <a:r>
              <a:rPr lang="es-CO" dirty="0"/>
              <a:t>permanezcamos en lo que a Él no le agrada. </a:t>
            </a:r>
            <a:endParaRPr lang="es-CO" dirty="0" smtClean="0"/>
          </a:p>
          <a:p>
            <a:endParaRPr lang="es-CO" dirty="0"/>
          </a:p>
        </p:txBody>
      </p:sp>
    </p:spTree>
    <p:extLst>
      <p:ext uri="{BB962C8B-B14F-4D97-AF65-F5344CB8AC3E}">
        <p14:creationId xmlns:p14="http://schemas.microsoft.com/office/powerpoint/2010/main" val="1617835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a:bodyPr>
          <a:lstStyle/>
          <a:p>
            <a:pPr marL="0" indent="0" algn="ctr">
              <a:buNone/>
            </a:pPr>
            <a:r>
              <a:rPr lang="es-CO" dirty="0"/>
              <a:t>Bien dijo Pablo que </a:t>
            </a:r>
            <a:r>
              <a:rPr lang="es-CO" dirty="0" smtClean="0"/>
              <a:t>«</a:t>
            </a:r>
            <a:r>
              <a:rPr lang="es-CO" i="1" dirty="0" smtClean="0">
                <a:latin typeface="Agency FB" pitchFamily="34" charset="0"/>
              </a:rPr>
              <a:t>todo </a:t>
            </a:r>
            <a:r>
              <a:rPr lang="es-CO" i="1" dirty="0">
                <a:latin typeface="Agency FB" pitchFamily="34" charset="0"/>
              </a:rPr>
              <a:t>nos es lícito, pero no todo nos </a:t>
            </a:r>
            <a:r>
              <a:rPr lang="es-CO" i="1" dirty="0" smtClean="0">
                <a:latin typeface="Agency FB" pitchFamily="34" charset="0"/>
              </a:rPr>
              <a:t>conviene»</a:t>
            </a:r>
            <a:r>
              <a:rPr lang="es-CO" dirty="0" smtClean="0"/>
              <a:t> </a:t>
            </a:r>
            <a:r>
              <a:rPr lang="es-CO" b="1" dirty="0">
                <a:solidFill>
                  <a:srgbClr val="FF0000"/>
                </a:solidFill>
              </a:rPr>
              <a:t>(1 Corintios 6:12)</a:t>
            </a:r>
            <a:r>
              <a:rPr lang="es-CO" dirty="0"/>
              <a:t> y hay acciones, actitudes y comportamientos que con toda franqueza en nuestro corazón sabemos que no glorifican al Señor sino que más bien le desagradan.</a:t>
            </a:r>
          </a:p>
          <a:p>
            <a:endParaRPr lang="es-CO" dirty="0" smtClean="0"/>
          </a:p>
          <a:p>
            <a:pPr marL="0" indent="0" algn="ctr">
              <a:buNone/>
            </a:pPr>
            <a:r>
              <a:rPr lang="es-CO" dirty="0" smtClean="0"/>
              <a:t>Otras </a:t>
            </a:r>
            <a:r>
              <a:rPr lang="es-CO" dirty="0"/>
              <a:t>veces son pecados que no queremos abandonar</a:t>
            </a:r>
            <a:r>
              <a:rPr lang="es-CO" dirty="0" smtClean="0"/>
              <a:t>, las Escrituras </a:t>
            </a:r>
            <a:r>
              <a:rPr lang="es-CO" dirty="0"/>
              <a:t>nos adviertan que se trata de cosas que el </a:t>
            </a:r>
            <a:r>
              <a:rPr lang="es-CO" dirty="0" smtClean="0"/>
              <a:t>Señor </a:t>
            </a:r>
            <a:r>
              <a:rPr lang="es-CO" dirty="0"/>
              <a:t>aborrece, como la </a:t>
            </a:r>
            <a:r>
              <a:rPr lang="es-CO" i="1" u="sng" dirty="0"/>
              <a:t>altivez</a:t>
            </a:r>
            <a:r>
              <a:rPr lang="es-CO" dirty="0"/>
              <a:t>, las </a:t>
            </a:r>
            <a:r>
              <a:rPr lang="es-CO" i="1" u="sng" dirty="0"/>
              <a:t>maquinaciones</a:t>
            </a:r>
            <a:r>
              <a:rPr lang="es-CO" dirty="0"/>
              <a:t>, o la </a:t>
            </a:r>
            <a:r>
              <a:rPr lang="es-CO" i="1" u="sng" dirty="0"/>
              <a:t>cizaña</a:t>
            </a:r>
            <a:r>
              <a:rPr lang="es-CO" dirty="0"/>
              <a:t> </a:t>
            </a:r>
            <a:r>
              <a:rPr lang="es-CO" b="1" dirty="0">
                <a:solidFill>
                  <a:srgbClr val="FF0000"/>
                </a:solidFill>
              </a:rPr>
              <a:t>(ver Proverbios 6:15-17).</a:t>
            </a:r>
          </a:p>
        </p:txBody>
      </p:sp>
    </p:spTree>
    <p:extLst>
      <p:ext uri="{BB962C8B-B14F-4D97-AF65-F5344CB8AC3E}">
        <p14:creationId xmlns:p14="http://schemas.microsoft.com/office/powerpoint/2010/main" val="286760928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640960" cy="6624736"/>
          </a:xfrm>
        </p:spPr>
        <p:txBody>
          <a:bodyPr>
            <a:normAutofit fontScale="70000" lnSpcReduction="20000"/>
          </a:bodyPr>
          <a:lstStyle/>
          <a:p>
            <a:endParaRPr lang="es-CO" dirty="0" smtClean="0"/>
          </a:p>
          <a:p>
            <a:r>
              <a:rPr lang="es-CO" dirty="0" smtClean="0"/>
              <a:t>Vivir </a:t>
            </a:r>
            <a:r>
              <a:rPr lang="es-CO" dirty="0"/>
              <a:t>en santidad significa que debo tener cuidado con el uso que le doy a mis sentidos corporales porque ellos son la puerta que pone a trabajar </a:t>
            </a:r>
            <a:r>
              <a:rPr lang="es-CO" dirty="0" smtClean="0"/>
              <a:t>los sentidos.</a:t>
            </a:r>
          </a:p>
          <a:p>
            <a:pPr marL="0" indent="0">
              <a:buNone/>
            </a:pPr>
            <a:endParaRPr lang="es-CO" sz="3300" b="1" dirty="0" smtClean="0">
              <a:solidFill>
                <a:srgbClr val="FF0000"/>
              </a:solidFill>
            </a:endParaRPr>
          </a:p>
          <a:p>
            <a:pPr marL="0" indent="0">
              <a:buNone/>
            </a:pPr>
            <a:r>
              <a:rPr lang="es-CO" sz="3300" b="1" dirty="0" smtClean="0">
                <a:solidFill>
                  <a:srgbClr val="FF0000"/>
                </a:solidFill>
              </a:rPr>
              <a:t>(1)</a:t>
            </a:r>
            <a:r>
              <a:rPr lang="es-CO" dirty="0" smtClean="0"/>
              <a:t>, Por </a:t>
            </a:r>
            <a:r>
              <a:rPr lang="es-CO" dirty="0"/>
              <a:t>ver lo que no debo, </a:t>
            </a:r>
            <a:endParaRPr lang="es-CO" dirty="0" smtClean="0"/>
          </a:p>
          <a:p>
            <a:pPr marL="0" indent="0">
              <a:buNone/>
            </a:pPr>
            <a:r>
              <a:rPr lang="es-CO" sz="3300" b="1" dirty="0" smtClean="0">
                <a:solidFill>
                  <a:srgbClr val="FF0000"/>
                </a:solidFill>
              </a:rPr>
              <a:t>(2)</a:t>
            </a:r>
            <a:r>
              <a:rPr lang="es-CO" dirty="0" smtClean="0"/>
              <a:t>, por </a:t>
            </a:r>
            <a:r>
              <a:rPr lang="es-CO" dirty="0"/>
              <a:t>oír lo que no debo, </a:t>
            </a:r>
            <a:endParaRPr lang="es-CO" dirty="0" smtClean="0"/>
          </a:p>
          <a:p>
            <a:pPr marL="0" indent="0">
              <a:buNone/>
            </a:pPr>
            <a:r>
              <a:rPr lang="es-CO" sz="3400" b="1" dirty="0" smtClean="0">
                <a:solidFill>
                  <a:srgbClr val="FF0000"/>
                </a:solidFill>
              </a:rPr>
              <a:t>(3)</a:t>
            </a:r>
            <a:r>
              <a:rPr lang="es-CO" dirty="0" smtClean="0"/>
              <a:t>, por </a:t>
            </a:r>
            <a:r>
              <a:rPr lang="es-CO" dirty="0"/>
              <a:t>tocar lo que no </a:t>
            </a:r>
            <a:r>
              <a:rPr lang="es-CO" dirty="0" smtClean="0"/>
              <a:t>debo</a:t>
            </a:r>
            <a:r>
              <a:rPr lang="es-CO" dirty="0"/>
              <a:t>, </a:t>
            </a:r>
            <a:endParaRPr lang="es-CO" dirty="0" smtClean="0"/>
          </a:p>
          <a:p>
            <a:pPr marL="0" indent="0">
              <a:buNone/>
            </a:pPr>
            <a:r>
              <a:rPr lang="es-CO" sz="3400" b="1" dirty="0" smtClean="0">
                <a:solidFill>
                  <a:srgbClr val="FF0000"/>
                </a:solidFill>
              </a:rPr>
              <a:t>(4)</a:t>
            </a:r>
            <a:r>
              <a:rPr lang="es-CO" dirty="0" smtClean="0"/>
              <a:t>, por </a:t>
            </a:r>
            <a:r>
              <a:rPr lang="es-CO" dirty="0"/>
              <a:t>oler lo que no debo, </a:t>
            </a:r>
            <a:endParaRPr lang="es-CO" dirty="0" smtClean="0"/>
          </a:p>
          <a:p>
            <a:pPr marL="0" indent="0">
              <a:buNone/>
            </a:pPr>
            <a:r>
              <a:rPr lang="es-CO" sz="3400" b="1" dirty="0" smtClean="0">
                <a:solidFill>
                  <a:srgbClr val="FF0000"/>
                </a:solidFill>
              </a:rPr>
              <a:t>(5)</a:t>
            </a:r>
            <a:r>
              <a:rPr lang="es-CO" dirty="0" smtClean="0"/>
              <a:t>, por </a:t>
            </a:r>
            <a:r>
              <a:rPr lang="es-CO" dirty="0"/>
              <a:t>palpar lo que no </a:t>
            </a:r>
            <a:r>
              <a:rPr lang="es-CO" dirty="0" smtClean="0"/>
              <a:t>debo, </a:t>
            </a:r>
            <a:r>
              <a:rPr lang="es-CO" dirty="0"/>
              <a:t>es que mi mente empieza a funcionar </a:t>
            </a:r>
            <a:r>
              <a:rPr lang="es-CO" dirty="0" smtClean="0"/>
              <a:t>indebidamente. Como le sucedió a Eva </a:t>
            </a:r>
            <a:r>
              <a:rPr lang="es-CO" b="1" dirty="0" smtClean="0">
                <a:solidFill>
                  <a:srgbClr val="FF0000"/>
                </a:solidFill>
              </a:rPr>
              <a:t>(lea Gén.3:6)</a:t>
            </a:r>
            <a:r>
              <a:rPr lang="es-CO" dirty="0" smtClean="0"/>
              <a:t>, no </a:t>
            </a:r>
            <a:r>
              <a:rPr lang="es-CO" dirty="0"/>
              <a:t>para rendir alabanza al Creador sino para responder a los estímulos externos con los que Satanás busca </a:t>
            </a:r>
            <a:r>
              <a:rPr lang="es-CO" dirty="0" smtClean="0"/>
              <a:t>distraernos </a:t>
            </a:r>
            <a:r>
              <a:rPr lang="es-CO" dirty="0"/>
              <a:t>de nuestro propósito</a:t>
            </a:r>
            <a:r>
              <a:rPr lang="es-CO" dirty="0" smtClean="0"/>
              <a:t>.</a:t>
            </a:r>
          </a:p>
          <a:p>
            <a:endParaRPr lang="es-CO" dirty="0" smtClean="0"/>
          </a:p>
          <a:p>
            <a:r>
              <a:rPr lang="es-CO" dirty="0" smtClean="0"/>
              <a:t>Y </a:t>
            </a:r>
            <a:r>
              <a:rPr lang="es-CO" dirty="0"/>
              <a:t>la combinación de lo sensorial con los pensamientos inapropiados sacude en </a:t>
            </a:r>
            <a:r>
              <a:rPr lang="es-CO" dirty="0" smtClean="0"/>
              <a:t>nosotros </a:t>
            </a:r>
            <a:r>
              <a:rPr lang="es-CO" dirty="0"/>
              <a:t>las emociones, que en ellas mismas no son buenas ni malas pero manipuladas por el enemigo se </a:t>
            </a:r>
            <a:r>
              <a:rPr lang="es-CO" dirty="0" smtClean="0"/>
              <a:t>convierten </a:t>
            </a:r>
            <a:r>
              <a:rPr lang="es-CO" dirty="0"/>
              <a:t>en una bomba de tiempo que hace estallar la voluntad en mil pedazos. Por eso al final terminamos </a:t>
            </a:r>
            <a:r>
              <a:rPr lang="es-CO" dirty="0" smtClean="0"/>
              <a:t>haciendo </a:t>
            </a:r>
            <a:r>
              <a:rPr lang="es-CO" dirty="0"/>
              <a:t>lo que en lo más profundo de nuestro ser sabemos que no conviene</a:t>
            </a:r>
            <a:r>
              <a:rPr lang="es-CO" dirty="0" smtClean="0"/>
              <a:t>.</a:t>
            </a:r>
            <a:endParaRPr lang="es-CO" dirty="0"/>
          </a:p>
        </p:txBody>
      </p:sp>
    </p:spTree>
    <p:extLst>
      <p:ext uri="{BB962C8B-B14F-4D97-AF65-F5344CB8AC3E}">
        <p14:creationId xmlns:p14="http://schemas.microsoft.com/office/powerpoint/2010/main" val="38967905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 calcmode="lin" valueType="num">
                                      <p:cBhvr>
                                        <p:cTn id="19"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2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20000"/>
          </a:bodyPr>
          <a:lstStyle/>
          <a:p>
            <a:pPr marL="0" indent="0" algn="ctr">
              <a:buNone/>
            </a:pPr>
            <a:r>
              <a:rPr lang="es-CO" dirty="0"/>
              <a:t>Dice Sergio Scataglini que fuimos “</a:t>
            </a:r>
            <a:r>
              <a:rPr lang="es-CO" i="1" u="sng" dirty="0">
                <a:latin typeface="Agency FB" pitchFamily="34" charset="0"/>
              </a:rPr>
              <a:t>creados para ser la foto de Dios</a:t>
            </a:r>
            <a:r>
              <a:rPr lang="es-CO" dirty="0"/>
              <a:t>”. Hechos a imagen y semejanza Suya, nuestro deber es llevar en alto Su nombre. Por algo cuando el Señor trazó los diez mandamientos advirtió </a:t>
            </a:r>
            <a:r>
              <a:rPr lang="es-CO" dirty="0" smtClean="0"/>
              <a:t>«</a:t>
            </a:r>
            <a:r>
              <a:rPr lang="es-CO" i="1" dirty="0" smtClean="0">
                <a:latin typeface="Agency FB" pitchFamily="34" charset="0"/>
              </a:rPr>
              <a:t>No </a:t>
            </a:r>
            <a:r>
              <a:rPr lang="es-CO" i="1" dirty="0">
                <a:latin typeface="Agency FB" pitchFamily="34" charset="0"/>
              </a:rPr>
              <a:t>tomarás el nombre de Jehová tu Dios en vano porque no dará Jehová por inocente al que tomare su nombre en </a:t>
            </a:r>
            <a:r>
              <a:rPr lang="es-CO" i="1" dirty="0" smtClean="0">
                <a:latin typeface="Agency FB" pitchFamily="34" charset="0"/>
              </a:rPr>
              <a:t>vano</a:t>
            </a:r>
            <a:r>
              <a:rPr lang="es-CO" dirty="0" smtClean="0"/>
              <a:t>» </a:t>
            </a:r>
            <a:r>
              <a:rPr lang="es-CO" b="1" dirty="0">
                <a:solidFill>
                  <a:srgbClr val="FF0000"/>
                </a:solidFill>
              </a:rPr>
              <a:t>(Éxodo </a:t>
            </a:r>
            <a:r>
              <a:rPr lang="es-CO" b="1" dirty="0" smtClean="0">
                <a:solidFill>
                  <a:srgbClr val="FF0000"/>
                </a:solidFill>
              </a:rPr>
              <a:t>20:7)</a:t>
            </a:r>
            <a:r>
              <a:rPr lang="es-CO" dirty="0" smtClean="0"/>
              <a:t>. </a:t>
            </a:r>
            <a:endParaRPr lang="es-CO" dirty="0"/>
          </a:p>
          <a:p>
            <a:pPr algn="ctr"/>
            <a:r>
              <a:rPr lang="es-CO" dirty="0"/>
              <a:t>Decir que </a:t>
            </a:r>
            <a:r>
              <a:rPr lang="es-CO" dirty="0" smtClean="0"/>
              <a:t>el ser </a:t>
            </a:r>
            <a:r>
              <a:rPr lang="es-CO" dirty="0"/>
              <a:t>cristianos, seguidores de Cristo o discípulos de Cristo entraña una </a:t>
            </a:r>
            <a:r>
              <a:rPr lang="es-CO" dirty="0" smtClean="0"/>
              <a:t>gran </a:t>
            </a:r>
            <a:r>
              <a:rPr lang="es-CO" dirty="0"/>
              <a:t>responsabilidad, por ello no podemos ostentar esta dignidad con ligereza, justamente por </a:t>
            </a:r>
            <a:r>
              <a:rPr lang="es-CO" dirty="0" smtClean="0"/>
              <a:t>eso, </a:t>
            </a:r>
            <a:r>
              <a:rPr lang="es-CO" dirty="0"/>
              <a:t>p</a:t>
            </a:r>
            <a:r>
              <a:rPr lang="es-CO" dirty="0" smtClean="0"/>
              <a:t>orque </a:t>
            </a:r>
            <a:r>
              <a:rPr lang="es-CO" dirty="0"/>
              <a:t>es una dignidad y un honor por </a:t>
            </a:r>
            <a:r>
              <a:rPr lang="es-CO" dirty="0" smtClean="0"/>
              <a:t>lo </a:t>
            </a:r>
            <a:r>
              <a:rPr lang="es-CO" dirty="0"/>
              <a:t>que nuestro buen Jesús pagó con Su vida en la cruz del </a:t>
            </a:r>
            <a:r>
              <a:rPr lang="es-CO" dirty="0" smtClean="0"/>
              <a:t>Calvario.</a:t>
            </a:r>
            <a:endParaRPr lang="es-CO" dirty="0"/>
          </a:p>
          <a:p>
            <a:endParaRPr lang="es-CO" dirty="0"/>
          </a:p>
        </p:txBody>
      </p:sp>
    </p:spTree>
    <p:extLst>
      <p:ext uri="{BB962C8B-B14F-4D97-AF65-F5344CB8AC3E}">
        <p14:creationId xmlns:p14="http://schemas.microsoft.com/office/powerpoint/2010/main" val="8719013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fontScale="90000"/>
          </a:bodyPr>
          <a:lstStyle/>
          <a:p>
            <a:r>
              <a:rPr lang="es-CO" dirty="0" smtClean="0">
                <a:solidFill>
                  <a:srgbClr val="FF0000"/>
                </a:solidFill>
                <a:latin typeface="Algerian" pitchFamily="82" charset="0"/>
              </a:rPr>
              <a:t>EL CONCLUCIÓN.</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268760"/>
            <a:ext cx="8229600" cy="5400600"/>
          </a:xfrm>
        </p:spPr>
        <p:txBody>
          <a:bodyPr>
            <a:normAutofit fontScale="92500" lnSpcReduction="10000"/>
          </a:bodyPr>
          <a:lstStyle/>
          <a:p>
            <a:pPr marL="0" indent="0" algn="ctr">
              <a:buNone/>
            </a:pPr>
            <a:r>
              <a:rPr lang="es-CO" b="1" dirty="0" smtClean="0"/>
              <a:t>Finalmente analizaremos tres errores que cometemos :</a:t>
            </a:r>
          </a:p>
          <a:p>
            <a:r>
              <a:rPr lang="es-CO" b="1" u="sng" dirty="0" smtClean="0"/>
              <a:t>Primero</a:t>
            </a:r>
            <a:r>
              <a:rPr lang="es-CO" b="1" dirty="0" smtClean="0"/>
              <a:t>. Pasar </a:t>
            </a:r>
            <a:r>
              <a:rPr lang="es-CO" b="1" dirty="0"/>
              <a:t>por alto las cosas </a:t>
            </a:r>
            <a:r>
              <a:rPr lang="es-CO" b="1" dirty="0" smtClean="0"/>
              <a:t>pequeñas</a:t>
            </a:r>
            <a:r>
              <a:rPr lang="es-CO" dirty="0"/>
              <a:t>:</a:t>
            </a:r>
            <a:r>
              <a:rPr lang="es-CO" dirty="0" smtClean="0"/>
              <a:t> Cuando </a:t>
            </a:r>
            <a:r>
              <a:rPr lang="es-CO" dirty="0"/>
              <a:t>pasamos por alto las cosas pequeñas es como caminar </a:t>
            </a:r>
            <a:r>
              <a:rPr lang="es-CO" dirty="0" smtClean="0"/>
              <a:t>con </a:t>
            </a:r>
            <a:r>
              <a:rPr lang="es-CO" dirty="0"/>
              <a:t>una piedrecita en el zapato. Es como tratar de mirar un bello atardecer con una basurita dentro del ojo.</a:t>
            </a:r>
          </a:p>
          <a:p>
            <a:r>
              <a:rPr lang="es-CO" b="1" u="sng" dirty="0" smtClean="0"/>
              <a:t>Segundo</a:t>
            </a:r>
            <a:r>
              <a:rPr lang="es-CO" b="1" dirty="0" smtClean="0"/>
              <a:t>. Olvidar </a:t>
            </a:r>
            <a:r>
              <a:rPr lang="es-CO" b="1" dirty="0"/>
              <a:t>que las cosas pequeñas, tienen la capacidad de </a:t>
            </a:r>
            <a:r>
              <a:rPr lang="es-CO" b="1" dirty="0" smtClean="0"/>
              <a:t>crecer</a:t>
            </a:r>
            <a:r>
              <a:rPr lang="es-CO" dirty="0"/>
              <a:t>:</a:t>
            </a:r>
            <a:r>
              <a:rPr lang="es-CO" dirty="0" smtClean="0"/>
              <a:t> </a:t>
            </a:r>
            <a:r>
              <a:rPr lang="es-CO" dirty="0"/>
              <a:t>Una mentira blanca, tiene la capacidad de </a:t>
            </a:r>
            <a:r>
              <a:rPr lang="es-CO" dirty="0" smtClean="0"/>
              <a:t>hacer mucho daño. </a:t>
            </a:r>
            <a:r>
              <a:rPr lang="es-CO" dirty="0"/>
              <a:t>Una pequeña ofensa tiene la capacidad de </a:t>
            </a:r>
            <a:r>
              <a:rPr lang="es-CO" dirty="0" smtClean="0"/>
              <a:t>hacer daño a </a:t>
            </a:r>
            <a:r>
              <a:rPr lang="es-CO" dirty="0"/>
              <a:t>muchos</a:t>
            </a:r>
            <a:r>
              <a:rPr lang="es-CO" dirty="0" smtClean="0"/>
              <a:t>.</a:t>
            </a:r>
            <a:endParaRPr lang="es-CO" dirty="0"/>
          </a:p>
        </p:txBody>
      </p:sp>
    </p:spTree>
    <p:extLst>
      <p:ext uri="{BB962C8B-B14F-4D97-AF65-F5344CB8AC3E}">
        <p14:creationId xmlns:p14="http://schemas.microsoft.com/office/powerpoint/2010/main" val="27633393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wipe(down)">
                                      <p:cBhvr>
                                        <p:cTn id="4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10000"/>
          </a:bodyPr>
          <a:lstStyle/>
          <a:p>
            <a:r>
              <a:rPr lang="es-CO" b="1" u="sng" dirty="0" smtClean="0"/>
              <a:t>Tercero</a:t>
            </a:r>
            <a:r>
              <a:rPr lang="es-CO" b="1" dirty="0" smtClean="0"/>
              <a:t>. </a:t>
            </a:r>
            <a:r>
              <a:rPr lang="es-CO" b="1" dirty="0"/>
              <a:t>Ignorar que las cosas pequeñas tienen nacimiento en nuestro </a:t>
            </a:r>
            <a:r>
              <a:rPr lang="es-CO" b="1" dirty="0" smtClean="0"/>
              <a:t>interior</a:t>
            </a:r>
            <a:r>
              <a:rPr lang="es-CO" dirty="0" smtClean="0"/>
              <a:t>. </a:t>
            </a:r>
            <a:r>
              <a:rPr lang="es-CO" dirty="0"/>
              <a:t>Las cosas </a:t>
            </a:r>
            <a:r>
              <a:rPr lang="es-CO" dirty="0" smtClean="0"/>
              <a:t>pequeñas como las grandes </a:t>
            </a:r>
            <a:r>
              <a:rPr lang="es-CO" dirty="0"/>
              <a:t>son solo el reflejo de lo que </a:t>
            </a:r>
            <a:r>
              <a:rPr lang="es-CO" dirty="0" smtClean="0"/>
              <a:t>hay en el corazón, en la mente</a:t>
            </a:r>
            <a:r>
              <a:rPr lang="es-CO" b="1" dirty="0" smtClean="0">
                <a:solidFill>
                  <a:srgbClr val="FF0000"/>
                </a:solidFill>
              </a:rPr>
              <a:t> (lea Mat.15:19)</a:t>
            </a:r>
            <a:r>
              <a:rPr lang="es-CO" dirty="0" smtClean="0"/>
              <a:t>. </a:t>
            </a:r>
          </a:p>
          <a:p>
            <a:r>
              <a:rPr lang="es-CO" dirty="0" smtClean="0"/>
              <a:t>En </a:t>
            </a:r>
            <a:r>
              <a:rPr lang="es-CO" dirty="0"/>
              <a:t>la época de Jesús, los </a:t>
            </a:r>
            <a:r>
              <a:rPr lang="es-CO" dirty="0" smtClean="0"/>
              <a:t>fariseos </a:t>
            </a:r>
            <a:r>
              <a:rPr lang="es-CO" dirty="0"/>
              <a:t>eran muy estrictos con las leyes y el que era tomado en una falta de adulterio debía pagar con la </a:t>
            </a:r>
            <a:r>
              <a:rPr lang="es-CO" dirty="0" smtClean="0"/>
              <a:t>muerte, era apedreado </a:t>
            </a:r>
            <a:r>
              <a:rPr lang="es-CO" b="1" dirty="0" smtClean="0">
                <a:solidFill>
                  <a:srgbClr val="FF0000"/>
                </a:solidFill>
              </a:rPr>
              <a:t>(lea Juan 8:3-5)</a:t>
            </a:r>
            <a:r>
              <a:rPr lang="es-CO" dirty="0" smtClean="0"/>
              <a:t>. Pero Jesús dijo</a:t>
            </a:r>
            <a:r>
              <a:rPr lang="es-CO" dirty="0"/>
              <a:t>: “Cualquiera que mire a una mujer para </a:t>
            </a:r>
            <a:r>
              <a:rPr lang="es-CO" dirty="0" smtClean="0"/>
              <a:t>codiciarla, </a:t>
            </a:r>
            <a:r>
              <a:rPr lang="es-CO" dirty="0"/>
              <a:t>ya adulteró </a:t>
            </a:r>
            <a:r>
              <a:rPr lang="es-CO" dirty="0" smtClean="0"/>
              <a:t>con ella en su corazón” </a:t>
            </a:r>
            <a:r>
              <a:rPr lang="es-CO" b="1" dirty="0">
                <a:solidFill>
                  <a:srgbClr val="FF0000"/>
                </a:solidFill>
              </a:rPr>
              <a:t>(Mt. 5: 27 -28)</a:t>
            </a:r>
            <a:r>
              <a:rPr lang="es-CO" dirty="0"/>
              <a:t>. </a:t>
            </a:r>
            <a:endParaRPr lang="es-CO" dirty="0" smtClean="0"/>
          </a:p>
          <a:p>
            <a:r>
              <a:rPr lang="es-CO" dirty="0" smtClean="0"/>
              <a:t>Alguien dijo: «No podemos impedir que un pajarito se pose en nuestra cabeza, pero si podemos impedir que haga nido en ella. Estas son las zorras pequeñas que debemos espantar, para que no hagan «madriguera» en nosotros.</a:t>
            </a:r>
            <a:endParaRPr lang="es-CO" dirty="0"/>
          </a:p>
        </p:txBody>
      </p:sp>
    </p:spTree>
    <p:extLst>
      <p:ext uri="{BB962C8B-B14F-4D97-AF65-F5344CB8AC3E}">
        <p14:creationId xmlns:p14="http://schemas.microsoft.com/office/powerpoint/2010/main" val="42486091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7500" lnSpcReduction="20000"/>
          </a:bodyPr>
          <a:lstStyle/>
          <a:p>
            <a:r>
              <a:rPr lang="es-CO" dirty="0"/>
              <a:t>Los fariseos enfatizaban </a:t>
            </a:r>
            <a:r>
              <a:rPr lang="es-CO" dirty="0" smtClean="0"/>
              <a:t>que la ley decía: “</a:t>
            </a:r>
            <a:r>
              <a:rPr lang="es-CO" b="1" i="1" dirty="0" smtClean="0">
                <a:latin typeface="Agency FB" pitchFamily="34" charset="0"/>
              </a:rPr>
              <a:t>No </a:t>
            </a:r>
            <a:r>
              <a:rPr lang="es-CO" b="1" i="1" dirty="0">
                <a:latin typeface="Agency FB" pitchFamily="34" charset="0"/>
              </a:rPr>
              <a:t>matarás; y el que matare será culpable de juicio</a:t>
            </a:r>
            <a:r>
              <a:rPr lang="es-CO" dirty="0"/>
              <a:t>” </a:t>
            </a:r>
            <a:r>
              <a:rPr lang="es-CO" b="1" dirty="0" smtClean="0">
                <a:solidFill>
                  <a:srgbClr val="FF0000"/>
                </a:solidFill>
              </a:rPr>
              <a:t>(lea Mt</a:t>
            </a:r>
            <a:r>
              <a:rPr lang="es-CO" b="1" dirty="0">
                <a:solidFill>
                  <a:srgbClr val="FF0000"/>
                </a:solidFill>
              </a:rPr>
              <a:t>. 5: </a:t>
            </a:r>
            <a:r>
              <a:rPr lang="es-CO" b="1" dirty="0" smtClean="0">
                <a:solidFill>
                  <a:srgbClr val="FF0000"/>
                </a:solidFill>
              </a:rPr>
              <a:t>21). </a:t>
            </a:r>
            <a:r>
              <a:rPr lang="es-CO" dirty="0"/>
              <a:t>P</a:t>
            </a:r>
            <a:r>
              <a:rPr lang="es-CO" dirty="0" smtClean="0"/>
              <a:t>ero </a:t>
            </a:r>
            <a:r>
              <a:rPr lang="es-CO" dirty="0"/>
              <a:t>Jesús </a:t>
            </a:r>
            <a:r>
              <a:rPr lang="es-CO" dirty="0" smtClean="0"/>
              <a:t>fue más allá y </a:t>
            </a:r>
            <a:r>
              <a:rPr lang="es-CO" dirty="0"/>
              <a:t>dijo: “</a:t>
            </a:r>
            <a:r>
              <a:rPr lang="es-CO" b="1" i="1" dirty="0">
                <a:latin typeface="Agency FB" pitchFamily="34" charset="0"/>
              </a:rPr>
              <a:t>Cualquiera que se enoje contra su hermano, será culpable de juicio</a:t>
            </a:r>
            <a:r>
              <a:rPr lang="es-CO" dirty="0" smtClean="0"/>
              <a:t>” </a:t>
            </a:r>
            <a:r>
              <a:rPr lang="es-CO" b="1" dirty="0" smtClean="0">
                <a:solidFill>
                  <a:srgbClr val="FF0000"/>
                </a:solidFill>
              </a:rPr>
              <a:t>(verso 22). </a:t>
            </a:r>
            <a:r>
              <a:rPr lang="es-CO" dirty="0" smtClean="0"/>
              <a:t>Esas son las zorras pequeñas que tu y yo no debemos permitir que hagan nido en nuestra mente, albergando enojo contra alguien</a:t>
            </a:r>
            <a:r>
              <a:rPr lang="es-CO" b="1" dirty="0" smtClean="0">
                <a:solidFill>
                  <a:srgbClr val="FF0000"/>
                </a:solidFill>
              </a:rPr>
              <a:t> (por favor lea Mat.6:12,14,15).</a:t>
            </a:r>
            <a:endParaRPr lang="es-CO" b="1" dirty="0">
              <a:solidFill>
                <a:srgbClr val="FF0000"/>
              </a:solidFill>
            </a:endParaRPr>
          </a:p>
          <a:p>
            <a:endParaRPr lang="es-CO" dirty="0" smtClean="0"/>
          </a:p>
          <a:p>
            <a:r>
              <a:rPr lang="es-CO" dirty="0"/>
              <a:t>L</a:t>
            </a:r>
            <a:r>
              <a:rPr lang="es-CO" dirty="0" smtClean="0"/>
              <a:t>a </a:t>
            </a:r>
            <a:r>
              <a:rPr lang="es-CO" dirty="0"/>
              <a:t>belleza y </a:t>
            </a:r>
            <a:r>
              <a:rPr lang="es-CO" dirty="0" smtClean="0"/>
              <a:t>productividad </a:t>
            </a:r>
            <a:r>
              <a:rPr lang="es-CO" dirty="0"/>
              <a:t>de una viña se veía reducida por la invasión de zorras pequeñas, así mismo son esas cosas que descuidamos las que acaban con la belleza y productividad de nuestra propia vida </a:t>
            </a:r>
            <a:r>
              <a:rPr lang="es-CO" dirty="0" smtClean="0"/>
              <a:t>dañando nuestra </a:t>
            </a:r>
            <a:r>
              <a:rPr lang="es-CO" dirty="0"/>
              <a:t>relación con </a:t>
            </a:r>
            <a:r>
              <a:rPr lang="es-CO" dirty="0" smtClean="0"/>
              <a:t>Dios, nuestras </a:t>
            </a:r>
            <a:r>
              <a:rPr lang="es-CO" dirty="0"/>
              <a:t>relaciones matrimoniales, nuestras relaciones familiares, nuestras relaciones como iglesia, como comunidad y como familia de la fe.</a:t>
            </a:r>
          </a:p>
          <a:p>
            <a:pPr marL="0" indent="0" algn="ctr">
              <a:buNone/>
            </a:pPr>
            <a:endParaRPr lang="es-CO" dirty="0" smtClean="0"/>
          </a:p>
          <a:p>
            <a:pPr marL="0" indent="0" algn="ctr">
              <a:buNone/>
            </a:pPr>
            <a:r>
              <a:rPr lang="es-CO" dirty="0" smtClean="0"/>
              <a:t>¿</a:t>
            </a:r>
            <a:r>
              <a:rPr lang="es-CO" dirty="0"/>
              <a:t>Ha podido detectar alguna de estas pequeñas zorras zarandeándole? Un creyente sabio tiene cuidado y vigila para no dejar introducir zorras pequeñas que arruinen su vida.</a:t>
            </a:r>
          </a:p>
          <a:p>
            <a:endParaRPr lang="es-CO" dirty="0"/>
          </a:p>
          <a:p>
            <a:endParaRPr lang="es-CO" dirty="0"/>
          </a:p>
        </p:txBody>
      </p:sp>
    </p:spTree>
    <p:extLst>
      <p:ext uri="{BB962C8B-B14F-4D97-AF65-F5344CB8AC3E}">
        <p14:creationId xmlns:p14="http://schemas.microsoft.com/office/powerpoint/2010/main" val="79279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944216"/>
          </a:xfrm>
        </p:spPr>
        <p:txBody>
          <a:bodyPr>
            <a:normAutofit lnSpcReduction="10000"/>
          </a:bodyPr>
          <a:lstStyle/>
          <a:p>
            <a:pPr marL="0" indent="0">
              <a:buNone/>
            </a:pPr>
            <a:r>
              <a:rPr lang="es-CO" dirty="0" smtClean="0"/>
              <a:t>En vista de la mayor importancia que tiene este tema en nuestras vidas, ya que Dios desea que seamos «Santos como Él es Santo», Lo invito para juntos elevemos una oración: </a:t>
            </a:r>
          </a:p>
        </p:txBody>
      </p:sp>
      <p:sp>
        <p:nvSpPr>
          <p:cNvPr id="4" name="3 Rectángulo"/>
          <p:cNvSpPr/>
          <p:nvPr/>
        </p:nvSpPr>
        <p:spPr>
          <a:xfrm>
            <a:off x="323528" y="2852936"/>
            <a:ext cx="4572000" cy="3970318"/>
          </a:xfrm>
          <a:prstGeom prst="rect">
            <a:avLst/>
          </a:prstGeom>
        </p:spPr>
        <p:txBody>
          <a:bodyPr>
            <a:spAutoFit/>
          </a:bodyPr>
          <a:lstStyle/>
          <a:p>
            <a:pPr algn="ctr"/>
            <a:r>
              <a:rPr lang="es-CO" sz="2800" dirty="0"/>
              <a:t>«Padre nuestro que estas en el cielo, ayúdame a escudriñar mi corazón, y a sacar de mi todo lo que no este de acuerdo con Tu Santa Voluntad, por favor, escúchame. Telo pido en el nombre de Cristo Jesús. Amen. </a:t>
            </a:r>
          </a:p>
        </p:txBody>
      </p:sp>
      <p:pic>
        <p:nvPicPr>
          <p:cNvPr id="1026" name="Picture 2" descr="http://t1.gstatic.com/images?q=tbn:ANd9GcR9DzhqKRnbQL2EWb9WHRynjlqboaZkQ6vSuavJTd6m3sv3fvva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852936"/>
            <a:ext cx="3096344" cy="3504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0139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par>
                                <p:cTn id="15" presetID="16" presetClass="entr" presetSubtype="21"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barn(inVertical)">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1033</TotalTime>
  <Words>3081</Words>
  <Application>Microsoft Office PowerPoint</Application>
  <PresentationFormat>Presentación en pantalla (4:3)</PresentationFormat>
  <Paragraphs>113</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CONCLUCIÓN.</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LAS ZORRAS PEQUEÑAS</dc:title>
  <dc:creator>FAMILIA FIERRO CH</dc:creator>
  <cp:lastModifiedBy>FAMILIA FIERRO CH</cp:lastModifiedBy>
  <cp:revision>168</cp:revision>
  <dcterms:created xsi:type="dcterms:W3CDTF">2012-11-05T01:35:10Z</dcterms:created>
  <dcterms:modified xsi:type="dcterms:W3CDTF">2013-08-17T20:47:50Z</dcterms:modified>
</cp:coreProperties>
</file>